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852b4c266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852b4c26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e4663720b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e4663720b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c14ecaea3_1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c14ecaea3_1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cc14ecaea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cc14ecaea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c14ecaea3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c14ecaea3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cc14ecaea3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cc14ecaea3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cc14ecaea3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cc14ecaea3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c14ecaea3_1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cc14ecaea3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c14ecaea3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cc14ecaea3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ce4663720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ce4663720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c14ecaea3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c14ecaea3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852b4c26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852b4c26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cc14ecaea3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cc14ecaea3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c14ecaea3_1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c14ecaea3_1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c14ecaea3_1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c14ecaea3_1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e4663720b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e4663720b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e4663720b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e4663720b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ce4663720b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ce4663720b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e4663720b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e4663720b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ce4663720b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ce4663720b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ce4663720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ce4663720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ce4663720b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ce4663720b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ce4663720b_3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ce4663720b_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ce4663720b_0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ce4663720b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ce4663720b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ce4663720b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ce4663720b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ce4663720b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ce4663720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ce4663720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ce4663720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ce4663720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ce4663720b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ce4663720b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ce4663720b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ce4663720b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c14ecaea3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c14ecaea3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ce4663720b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ce4663720b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cc14ecaea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cc14ecaea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ce4663720b_3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ce4663720b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cc14ecaea3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cc14ecaea3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ce4663720b_3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ce4663720b_3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e4663720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e4663720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ce4663720b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ce4663720b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ce4663720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ce4663720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part d’un système fonctionnel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Sièges grisés sur plan de salle, selection des sièges fonctionnel. Mais prix unique pour tout le monde dans la représentation.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</a:t>
            </a:r>
            <a:r>
              <a:rPr lang="fr"/>
              <a:t>veut</a:t>
            </a:r>
            <a:r>
              <a:rPr lang="fr"/>
              <a:t> implémenter un achat des sièges avec prix </a:t>
            </a:r>
            <a:r>
              <a:rPr lang="fr"/>
              <a:t>correspondant</a:t>
            </a:r>
            <a:r>
              <a:rPr lang="fr"/>
              <a:t> à la catégorie  → On a la catégorie sur la page de sélection de sièges, il la faut sur la page de validation.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le moment, seul rang/numéro de siège sont transmis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</a:t>
            </a:r>
            <a:r>
              <a:rPr lang="fr"/>
              <a:t>veut</a:t>
            </a:r>
            <a:r>
              <a:rPr lang="fr"/>
              <a:t> récupérer également la catégorie.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“s’économiser” une DAO, on va transmettre d’une page à l’autre, la catégorie des sièges.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faisant cela, les sièges déjà sélectionnés/achetés n’apparaissent plus en gris… Pourquoi ?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cc14ecaea3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cc14ecaea3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part d’un système fonctionnel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Sièges grisés sur plan de salle, selection des sièges fonctionnel. Mais prix unique pour tout le monde dans la représentation.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veut implémenter un achat des sièges avec prix correspondant à la catégorie  → On a la catégorie sur la page de sélection de sièges, il la faut sur la page de validation.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le moment, seul rang/numéro de siège sont transmis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veut récupérer également la catégorie.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“s’économiser” une DAO, on va transmettre d’une page à l’autre, la catégorie des sièges.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 faisant cela, les sièges déjà sélectionnés/achetés n’apparaissent plus en gris… Pourquoi ?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ce4663720b_0_5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ce4663720b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utilise une librairie externe, dans laquelle la notion de “zone” n’existe pas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Donc : On génère (via un programme java) une base de donnée qui correspond au plan affiché.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Pas de lien entre le plan et la BDD. On l’occurence, le plan à changer mais la bdd non. Les Catégories sur le plan ne sont pas celle dans la base de donnée. Des sièges existes dans l’un mais pas dans l’autre.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ce4663720b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ce4663720b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ce4663720b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ce4663720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ce4663720b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ce4663720b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a66aa366d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ca66aa366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ce4663720b_3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ce4663720b_3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ce89aa86b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ce89aa86b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e89aa86b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ce89aa86b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e4663720b_0_7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e4663720b_0_7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c14ecaea3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cc14ecaea3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5.png"/><Relationship Id="rId6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hyperlink" Target="http://localhost:8080/CyberTheatre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0.png"/><Relationship Id="rId4" Type="http://schemas.openxmlformats.org/officeDocument/2006/relationships/image" Target="../media/image40.jpg"/><Relationship Id="rId5" Type="http://schemas.openxmlformats.org/officeDocument/2006/relationships/image" Target="../media/image4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png"/><Relationship Id="rId4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Relationship Id="rId5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66075" y="156300"/>
            <a:ext cx="17976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BAKKA Oulaya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GIRAUD Philémon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LTIFI Mohamed Ayoub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SIROT Emilie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166075" y="1183650"/>
            <a:ext cx="17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311700" y="97700"/>
            <a:ext cx="8520600" cy="136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Projet d’intégration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Master CCI 2020-2021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" name="Google Shape;58;p13"/>
          <p:cNvCxnSpPr/>
          <p:nvPr/>
        </p:nvCxnSpPr>
        <p:spPr>
          <a:xfrm>
            <a:off x="2227375" y="17291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" name="Google Shape;5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1237" y="2715900"/>
            <a:ext cx="2815320" cy="22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2896175" y="2168175"/>
            <a:ext cx="3236400" cy="393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228600" y="1999500"/>
            <a:ext cx="8520600" cy="792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Soutenance du projet</a:t>
            </a:r>
            <a:endParaRPr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Avancement - modèle de classe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2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22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8" name="Google Shape;198;p22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3100"/>
            <a:ext cx="8839201" cy="306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latin typeface="Calibri"/>
                <a:ea typeface="Calibri"/>
                <a:cs typeface="Calibri"/>
                <a:sym typeface="Calibri"/>
              </a:rPr>
              <a:t>Avancement - modèle de classe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3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p23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9" name="Google Shape;209;p23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63100"/>
            <a:ext cx="8839201" cy="306104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3"/>
          <p:cNvSpPr/>
          <p:nvPr/>
        </p:nvSpPr>
        <p:spPr>
          <a:xfrm>
            <a:off x="152400" y="1693400"/>
            <a:ext cx="4090500" cy="11490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4572000" y="1278025"/>
            <a:ext cx="4449300" cy="2018100"/>
          </a:xfrm>
          <a:prstGeom prst="rect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197500" y="2328075"/>
            <a:ext cx="2404200" cy="3282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4770225" y="3358275"/>
            <a:ext cx="1080900" cy="920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654200" y="1135475"/>
            <a:ext cx="1195800" cy="49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Sprint 2</a:t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6198750" y="2647625"/>
            <a:ext cx="1195800" cy="492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Sprint 3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4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Timetracking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p24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4" name="Google Shape;2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6" name="Google Shape;226;p24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1825" y="1067425"/>
            <a:ext cx="5794518" cy="39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5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Timetracking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4" name="Google Shape;234;p25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Google Shape;2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7" name="Google Shape;237;p25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725" y="1243865"/>
            <a:ext cx="6212493" cy="3702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6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Notre organisation : </a:t>
            </a: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Kanban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26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" name="Google Shape;245;p26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8" name="Google Shape;248;p26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6"/>
          <p:cNvPicPr preferRelativeResize="0"/>
          <p:nvPr/>
        </p:nvPicPr>
        <p:blipFill rotWithShape="1">
          <a:blip r:embed="rId4">
            <a:alphaModFix/>
          </a:blip>
          <a:srcRect b="7942" l="3558" r="0" t="11833"/>
          <a:stretch/>
        </p:blipFill>
        <p:spPr>
          <a:xfrm>
            <a:off x="1238250" y="1710600"/>
            <a:ext cx="7105949" cy="3324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 txBox="1"/>
          <p:nvPr/>
        </p:nvSpPr>
        <p:spPr>
          <a:xfrm>
            <a:off x="1696825" y="1100575"/>
            <a:ext cx="577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Répartition des tâches : réunion tous les matins pour parler des avancées et attribuer les tâches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7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Workflows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27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" name="Google Shape;257;p27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0" name="Google Shape;260;p27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3226375" y="2256125"/>
            <a:ext cx="2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Liste d’issue github + Priorités</a:t>
            </a:r>
            <a:endParaRPr/>
          </a:p>
        </p:txBody>
      </p:sp>
      <p:sp>
        <p:nvSpPr>
          <p:cNvPr id="262" name="Google Shape;262;p27"/>
          <p:cNvSpPr txBox="1"/>
          <p:nvPr/>
        </p:nvSpPr>
        <p:spPr>
          <a:xfrm>
            <a:off x="2760175" y="3374700"/>
            <a:ext cx="36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 des issues par ordre de priorité</a:t>
            </a:r>
            <a:endParaRPr/>
          </a:p>
        </p:txBody>
      </p:sp>
      <p:cxnSp>
        <p:nvCxnSpPr>
          <p:cNvPr id="263" name="Google Shape;263;p27"/>
          <p:cNvCxnSpPr>
            <a:stCxn id="261" idx="2"/>
            <a:endCxn id="262" idx="0"/>
          </p:cNvCxnSpPr>
          <p:nvPr/>
        </p:nvCxnSpPr>
        <p:spPr>
          <a:xfrm>
            <a:off x="4583725" y="2656325"/>
            <a:ext cx="0" cy="7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7"/>
          <p:cNvSpPr txBox="1"/>
          <p:nvPr/>
        </p:nvSpPr>
        <p:spPr>
          <a:xfrm>
            <a:off x="3280525" y="4493275"/>
            <a:ext cx="25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Validation par un tierce, merge</a:t>
            </a:r>
            <a:endParaRPr/>
          </a:p>
        </p:txBody>
      </p:sp>
      <p:cxnSp>
        <p:nvCxnSpPr>
          <p:cNvPr id="265" name="Google Shape;265;p27"/>
          <p:cNvCxnSpPr>
            <a:stCxn id="262" idx="2"/>
            <a:endCxn id="264" idx="0"/>
          </p:cNvCxnSpPr>
          <p:nvPr/>
        </p:nvCxnSpPr>
        <p:spPr>
          <a:xfrm flipH="1">
            <a:off x="4578025" y="3774900"/>
            <a:ext cx="5700" cy="7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" name="Google Shape;266;p27"/>
          <p:cNvSpPr txBox="1"/>
          <p:nvPr/>
        </p:nvSpPr>
        <p:spPr>
          <a:xfrm>
            <a:off x="3436975" y="1287725"/>
            <a:ext cx="22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Rétrospective après audit</a:t>
            </a:r>
            <a:endParaRPr/>
          </a:p>
        </p:txBody>
      </p:sp>
      <p:cxnSp>
        <p:nvCxnSpPr>
          <p:cNvPr id="267" name="Google Shape;267;p27"/>
          <p:cNvCxnSpPr>
            <a:stCxn id="266" idx="2"/>
            <a:endCxn id="261" idx="0"/>
          </p:cNvCxnSpPr>
          <p:nvPr/>
        </p:nvCxnSpPr>
        <p:spPr>
          <a:xfrm>
            <a:off x="4583725" y="1687925"/>
            <a:ext cx="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Workflows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8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4" name="Google Shape;274;p28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7" name="Google Shape;277;p28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3226375" y="2256125"/>
            <a:ext cx="2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Liste d’issue github + Priorités</a:t>
            </a:r>
            <a:endParaRPr/>
          </a:p>
        </p:txBody>
      </p:sp>
      <p:sp>
        <p:nvSpPr>
          <p:cNvPr id="279" name="Google Shape;279;p28"/>
          <p:cNvSpPr txBox="1"/>
          <p:nvPr/>
        </p:nvSpPr>
        <p:spPr>
          <a:xfrm>
            <a:off x="2760175" y="3374700"/>
            <a:ext cx="36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 des issues par ordre de priorité</a:t>
            </a:r>
            <a:endParaRPr/>
          </a:p>
        </p:txBody>
      </p:sp>
      <p:cxnSp>
        <p:nvCxnSpPr>
          <p:cNvPr id="280" name="Google Shape;280;p28"/>
          <p:cNvCxnSpPr>
            <a:stCxn id="278" idx="2"/>
            <a:endCxn id="279" idx="0"/>
          </p:cNvCxnSpPr>
          <p:nvPr/>
        </p:nvCxnSpPr>
        <p:spPr>
          <a:xfrm>
            <a:off x="4583725" y="2656325"/>
            <a:ext cx="0" cy="7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1" name="Google Shape;281;p28"/>
          <p:cNvSpPr txBox="1"/>
          <p:nvPr/>
        </p:nvSpPr>
        <p:spPr>
          <a:xfrm>
            <a:off x="3280525" y="4493275"/>
            <a:ext cx="25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Validation par un tierce, merge</a:t>
            </a:r>
            <a:endParaRPr/>
          </a:p>
        </p:txBody>
      </p:sp>
      <p:cxnSp>
        <p:nvCxnSpPr>
          <p:cNvPr id="282" name="Google Shape;282;p28"/>
          <p:cNvCxnSpPr>
            <a:stCxn id="279" idx="2"/>
            <a:endCxn id="281" idx="0"/>
          </p:cNvCxnSpPr>
          <p:nvPr/>
        </p:nvCxnSpPr>
        <p:spPr>
          <a:xfrm flipH="1">
            <a:off x="4578025" y="3774900"/>
            <a:ext cx="5700" cy="7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28"/>
          <p:cNvSpPr txBox="1"/>
          <p:nvPr/>
        </p:nvSpPr>
        <p:spPr>
          <a:xfrm>
            <a:off x="3436975" y="1287725"/>
            <a:ext cx="22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Rétrospective après audit</a:t>
            </a:r>
            <a:endParaRPr/>
          </a:p>
        </p:txBody>
      </p:sp>
      <p:cxnSp>
        <p:nvCxnSpPr>
          <p:cNvPr id="284" name="Google Shape;284;p28"/>
          <p:cNvCxnSpPr>
            <a:stCxn id="283" idx="2"/>
            <a:endCxn id="278" idx="0"/>
          </p:cNvCxnSpPr>
          <p:nvPr/>
        </p:nvCxnSpPr>
        <p:spPr>
          <a:xfrm>
            <a:off x="4583725" y="1687925"/>
            <a:ext cx="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28"/>
          <p:cNvSpPr txBox="1"/>
          <p:nvPr/>
        </p:nvSpPr>
        <p:spPr>
          <a:xfrm>
            <a:off x="0" y="2371650"/>
            <a:ext cx="2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Nouvelles issues</a:t>
            </a:r>
            <a:endParaRPr/>
          </a:p>
        </p:txBody>
      </p:sp>
      <p:cxnSp>
        <p:nvCxnSpPr>
          <p:cNvPr id="286" name="Google Shape;286;p28"/>
          <p:cNvCxnSpPr>
            <a:stCxn id="285" idx="0"/>
            <a:endCxn id="283" idx="1"/>
          </p:cNvCxnSpPr>
          <p:nvPr/>
        </p:nvCxnSpPr>
        <p:spPr>
          <a:xfrm rot="-5400000">
            <a:off x="1955250" y="889950"/>
            <a:ext cx="883800" cy="2079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28"/>
          <p:cNvCxnSpPr>
            <a:stCxn id="279" idx="1"/>
            <a:endCxn id="285" idx="2"/>
          </p:cNvCxnSpPr>
          <p:nvPr/>
        </p:nvCxnSpPr>
        <p:spPr>
          <a:xfrm rot="10800000">
            <a:off x="1357375" y="2772000"/>
            <a:ext cx="1402800" cy="802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8" name="Google Shape;288;p28"/>
          <p:cNvCxnSpPr>
            <a:endCxn id="285" idx="2"/>
          </p:cNvCxnSpPr>
          <p:nvPr/>
        </p:nvCxnSpPr>
        <p:spPr>
          <a:xfrm rot="10800000">
            <a:off x="1357350" y="2771850"/>
            <a:ext cx="5640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8"/>
          <p:cNvCxnSpPr>
            <a:endCxn id="283" idx="1"/>
          </p:cNvCxnSpPr>
          <p:nvPr/>
        </p:nvCxnSpPr>
        <p:spPr>
          <a:xfrm flipH="1" rot="10800000">
            <a:off x="3218575" y="1487825"/>
            <a:ext cx="2184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9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Workflows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29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6" name="Google Shape;296;p29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7" name="Google Shape;2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9" name="Google Shape;299;p29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9"/>
          <p:cNvSpPr txBox="1"/>
          <p:nvPr/>
        </p:nvSpPr>
        <p:spPr>
          <a:xfrm>
            <a:off x="3226375" y="2256125"/>
            <a:ext cx="2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Liste d’issue github + Priorités</a:t>
            </a:r>
            <a:endParaRPr/>
          </a:p>
        </p:txBody>
      </p:sp>
      <p:sp>
        <p:nvSpPr>
          <p:cNvPr id="301" name="Google Shape;301;p29"/>
          <p:cNvSpPr txBox="1"/>
          <p:nvPr/>
        </p:nvSpPr>
        <p:spPr>
          <a:xfrm>
            <a:off x="2760175" y="3374700"/>
            <a:ext cx="364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Réalisation des issues par ordre de priorité</a:t>
            </a:r>
            <a:endParaRPr/>
          </a:p>
        </p:txBody>
      </p:sp>
      <p:cxnSp>
        <p:nvCxnSpPr>
          <p:cNvPr id="302" name="Google Shape;302;p29"/>
          <p:cNvCxnSpPr>
            <a:stCxn id="300" idx="2"/>
            <a:endCxn id="301" idx="0"/>
          </p:cNvCxnSpPr>
          <p:nvPr/>
        </p:nvCxnSpPr>
        <p:spPr>
          <a:xfrm>
            <a:off x="4583725" y="2656325"/>
            <a:ext cx="0" cy="7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9"/>
          <p:cNvSpPr txBox="1"/>
          <p:nvPr/>
        </p:nvSpPr>
        <p:spPr>
          <a:xfrm>
            <a:off x="3280525" y="4493275"/>
            <a:ext cx="259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Validation par un tierce, merge</a:t>
            </a:r>
            <a:endParaRPr/>
          </a:p>
        </p:txBody>
      </p:sp>
      <p:cxnSp>
        <p:nvCxnSpPr>
          <p:cNvPr id="304" name="Google Shape;304;p29"/>
          <p:cNvCxnSpPr>
            <a:stCxn id="301" idx="2"/>
            <a:endCxn id="303" idx="0"/>
          </p:cNvCxnSpPr>
          <p:nvPr/>
        </p:nvCxnSpPr>
        <p:spPr>
          <a:xfrm flipH="1">
            <a:off x="4578025" y="3774900"/>
            <a:ext cx="5700" cy="71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29"/>
          <p:cNvSpPr txBox="1"/>
          <p:nvPr/>
        </p:nvSpPr>
        <p:spPr>
          <a:xfrm>
            <a:off x="3436975" y="1287725"/>
            <a:ext cx="229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Rétrospective après audit</a:t>
            </a:r>
            <a:endParaRPr/>
          </a:p>
        </p:txBody>
      </p:sp>
      <p:cxnSp>
        <p:nvCxnSpPr>
          <p:cNvPr id="306" name="Google Shape;306;p29"/>
          <p:cNvCxnSpPr>
            <a:stCxn id="305" idx="2"/>
            <a:endCxn id="300" idx="0"/>
          </p:cNvCxnSpPr>
          <p:nvPr/>
        </p:nvCxnSpPr>
        <p:spPr>
          <a:xfrm>
            <a:off x="4583725" y="1687925"/>
            <a:ext cx="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7" name="Google Shape;307;p29"/>
          <p:cNvSpPr txBox="1"/>
          <p:nvPr/>
        </p:nvSpPr>
        <p:spPr>
          <a:xfrm>
            <a:off x="0" y="2371650"/>
            <a:ext cx="271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Nouvelles issues</a:t>
            </a:r>
            <a:endParaRPr/>
          </a:p>
        </p:txBody>
      </p:sp>
      <p:cxnSp>
        <p:nvCxnSpPr>
          <p:cNvPr id="308" name="Google Shape;308;p29"/>
          <p:cNvCxnSpPr>
            <a:stCxn id="307" idx="0"/>
            <a:endCxn id="305" idx="1"/>
          </p:cNvCxnSpPr>
          <p:nvPr/>
        </p:nvCxnSpPr>
        <p:spPr>
          <a:xfrm rot="-5400000">
            <a:off x="1955250" y="889950"/>
            <a:ext cx="883800" cy="20796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" name="Google Shape;309;p29"/>
          <p:cNvCxnSpPr>
            <a:stCxn id="301" idx="1"/>
            <a:endCxn id="307" idx="2"/>
          </p:cNvCxnSpPr>
          <p:nvPr/>
        </p:nvCxnSpPr>
        <p:spPr>
          <a:xfrm rot="10800000">
            <a:off x="1357375" y="2772000"/>
            <a:ext cx="1402800" cy="8028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29"/>
          <p:cNvCxnSpPr>
            <a:endCxn id="307" idx="2"/>
          </p:cNvCxnSpPr>
          <p:nvPr/>
        </p:nvCxnSpPr>
        <p:spPr>
          <a:xfrm rot="10800000">
            <a:off x="1357350" y="2771850"/>
            <a:ext cx="56400" cy="19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29"/>
          <p:cNvCxnSpPr>
            <a:endCxn id="305" idx="1"/>
          </p:cNvCxnSpPr>
          <p:nvPr/>
        </p:nvCxnSpPr>
        <p:spPr>
          <a:xfrm flipH="1" rot="10800000">
            <a:off x="3218575" y="1487825"/>
            <a:ext cx="2184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29"/>
          <p:cNvSpPr/>
          <p:nvPr/>
        </p:nvSpPr>
        <p:spPr>
          <a:xfrm>
            <a:off x="2865025" y="4399050"/>
            <a:ext cx="3331200" cy="5940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9"/>
          <p:cNvSpPr txBox="1"/>
          <p:nvPr/>
        </p:nvSpPr>
        <p:spPr>
          <a:xfrm>
            <a:off x="6497050" y="4481775"/>
            <a:ext cx="19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Validation qualité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0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1" name="Google Shape;321;p30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30"/>
          <p:cNvSpPr/>
          <p:nvPr/>
        </p:nvSpPr>
        <p:spPr>
          <a:xfrm>
            <a:off x="2786050" y="2211750"/>
            <a:ext cx="4629300" cy="72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Conceptualisation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0"/>
          <p:cNvSpPr/>
          <p:nvPr/>
        </p:nvSpPr>
        <p:spPr>
          <a:xfrm>
            <a:off x="2303950" y="2333100"/>
            <a:ext cx="482100" cy="477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980000"/>
                </a:solidFill>
              </a:rPr>
              <a:t>2</a:t>
            </a:r>
            <a:endParaRPr b="1" sz="1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Google Shape;3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688" y="1702325"/>
            <a:ext cx="6510076" cy="2766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1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IHM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1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p31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2" name="Google Shape;33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34" name="Google Shape;334;p31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1"/>
          <p:cNvSpPr txBox="1"/>
          <p:nvPr/>
        </p:nvSpPr>
        <p:spPr>
          <a:xfrm>
            <a:off x="3766650" y="960100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1"/>
          <p:cNvSpPr/>
          <p:nvPr/>
        </p:nvSpPr>
        <p:spPr>
          <a:xfrm>
            <a:off x="3634200" y="958238"/>
            <a:ext cx="1875600" cy="32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Modèle de tâche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746875" y="185550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788"/>
              <a:buFont typeface="Arial"/>
              <a:buNone/>
            </a:pPr>
            <a:r>
              <a:rPr b="1" lang="fr" sz="3255">
                <a:solidFill>
                  <a:srgbClr val="000000"/>
                </a:solidFill>
              </a:rPr>
              <a:t>Projet d’intégration </a:t>
            </a:r>
            <a:endParaRPr b="1" sz="3255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638"/>
              <a:buFont typeface="Arial"/>
              <a:buNone/>
            </a:pPr>
            <a:r>
              <a:rPr b="1" lang="fr" sz="1844">
                <a:solidFill>
                  <a:srgbClr val="000000"/>
                </a:solidFill>
              </a:rPr>
              <a:t>Master 2 CCI</a:t>
            </a:r>
            <a:endParaRPr b="1" sz="1844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" name="Google Shape;69;p14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38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72" name="Google Shape;72;p14"/>
          <p:cNvSpPr/>
          <p:nvPr/>
        </p:nvSpPr>
        <p:spPr>
          <a:xfrm>
            <a:off x="393750" y="1403475"/>
            <a:ext cx="8356500" cy="3441900"/>
          </a:xfrm>
          <a:prstGeom prst="rect">
            <a:avLst/>
          </a:prstGeom>
          <a:solidFill>
            <a:srgbClr val="85200C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693150" y="1585725"/>
            <a:ext cx="2991000" cy="307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50" y="3809625"/>
            <a:ext cx="2381690" cy="7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623" y="1675725"/>
            <a:ext cx="2028825" cy="71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8411" y="2387025"/>
            <a:ext cx="1761708" cy="7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650" y="3098325"/>
            <a:ext cx="1988225" cy="7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/>
          <p:nvPr/>
        </p:nvSpPr>
        <p:spPr>
          <a:xfrm>
            <a:off x="1462750" y="3350400"/>
            <a:ext cx="1623300" cy="393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 txBox="1"/>
          <p:nvPr/>
        </p:nvSpPr>
        <p:spPr>
          <a:xfrm>
            <a:off x="3959232" y="1771425"/>
            <a:ext cx="4157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8">
            <a:alphaModFix/>
          </a:blip>
          <a:srcRect b="0" l="0" r="2903" t="0"/>
          <a:stretch/>
        </p:blipFill>
        <p:spPr>
          <a:xfrm>
            <a:off x="7248550" y="1370875"/>
            <a:ext cx="1532025" cy="99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/>
          <p:nvPr/>
        </p:nvSpPr>
        <p:spPr>
          <a:xfrm>
            <a:off x="4334538" y="2545875"/>
            <a:ext cx="3300300" cy="393600"/>
          </a:xfrm>
          <a:prstGeom prst="flowChartAlternateProcess">
            <a:avLst/>
          </a:prstGeom>
          <a:solidFill>
            <a:srgbClr val="EFEFE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Du 10 Mars 2021 au 06 Avril 2021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/>
          <p:nvPr/>
        </p:nvSpPr>
        <p:spPr>
          <a:xfrm>
            <a:off x="5239963" y="3593975"/>
            <a:ext cx="1489482" cy="525096"/>
          </a:xfrm>
          <a:prstGeom prst="flowChartTermina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rgbClr val="980000"/>
                </a:solidFill>
              </a:rPr>
              <a:t>Soutenance</a:t>
            </a:r>
            <a:endParaRPr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8300"/>
            <a:ext cx="4997256" cy="2123926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IHM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2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4" name="Google Shape;344;p32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5" name="Google Shape;3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47" name="Google Shape;347;p32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32"/>
          <p:cNvSpPr txBox="1"/>
          <p:nvPr/>
        </p:nvSpPr>
        <p:spPr>
          <a:xfrm>
            <a:off x="3766650" y="915000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2"/>
          <p:cNvSpPr/>
          <p:nvPr/>
        </p:nvSpPr>
        <p:spPr>
          <a:xfrm>
            <a:off x="3634200" y="950988"/>
            <a:ext cx="1875600" cy="32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Modèle de tâche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50" name="Google Shape;35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1789" y="3102225"/>
            <a:ext cx="5124585" cy="204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2"/>
          <p:cNvSpPr/>
          <p:nvPr/>
        </p:nvSpPr>
        <p:spPr>
          <a:xfrm>
            <a:off x="3923975" y="3789900"/>
            <a:ext cx="5112900" cy="1353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2"/>
          <p:cNvSpPr/>
          <p:nvPr/>
        </p:nvSpPr>
        <p:spPr>
          <a:xfrm>
            <a:off x="2015550" y="2217175"/>
            <a:ext cx="1479300" cy="86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1C232"/>
              </a:highlight>
            </a:endParaRPr>
          </a:p>
        </p:txBody>
      </p:sp>
      <p:sp>
        <p:nvSpPr>
          <p:cNvPr id="353" name="Google Shape;353;p32"/>
          <p:cNvSpPr/>
          <p:nvPr/>
        </p:nvSpPr>
        <p:spPr>
          <a:xfrm>
            <a:off x="1032188" y="2227375"/>
            <a:ext cx="957300" cy="8442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2"/>
          <p:cNvSpPr/>
          <p:nvPr/>
        </p:nvSpPr>
        <p:spPr>
          <a:xfrm>
            <a:off x="48825" y="2227375"/>
            <a:ext cx="957300" cy="844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/>
          <p:nvPr/>
        </p:nvSpPr>
        <p:spPr>
          <a:xfrm>
            <a:off x="7138250" y="3102225"/>
            <a:ext cx="548700" cy="3282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2"/>
          <p:cNvSpPr/>
          <p:nvPr/>
        </p:nvSpPr>
        <p:spPr>
          <a:xfrm>
            <a:off x="6728800" y="3102225"/>
            <a:ext cx="398100" cy="328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00" y="915025"/>
            <a:ext cx="4804551" cy="21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3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IHM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3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64" name="Google Shape;364;p33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5" name="Google Shape;36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7" name="Google Shape;367;p33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3766650" y="915000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3"/>
          <p:cNvSpPr/>
          <p:nvPr/>
        </p:nvSpPr>
        <p:spPr>
          <a:xfrm>
            <a:off x="3634200" y="950988"/>
            <a:ext cx="1875600" cy="32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Modèle de tâche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70" name="Google Shape;3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05650" y="2957875"/>
            <a:ext cx="6038349" cy="218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3"/>
          <p:cNvSpPr/>
          <p:nvPr/>
        </p:nvSpPr>
        <p:spPr>
          <a:xfrm>
            <a:off x="0" y="1727550"/>
            <a:ext cx="1496400" cy="6156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3"/>
          <p:cNvSpPr/>
          <p:nvPr/>
        </p:nvSpPr>
        <p:spPr>
          <a:xfrm>
            <a:off x="4634150" y="3030450"/>
            <a:ext cx="4509900" cy="2113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3"/>
          <p:cNvSpPr/>
          <p:nvPr/>
        </p:nvSpPr>
        <p:spPr>
          <a:xfrm>
            <a:off x="1193888" y="2343150"/>
            <a:ext cx="1964400" cy="6156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3"/>
          <p:cNvSpPr/>
          <p:nvPr/>
        </p:nvSpPr>
        <p:spPr>
          <a:xfrm>
            <a:off x="3105647" y="3157275"/>
            <a:ext cx="1528500" cy="1986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33"/>
          <p:cNvSpPr/>
          <p:nvPr/>
        </p:nvSpPr>
        <p:spPr>
          <a:xfrm>
            <a:off x="3369100" y="2343150"/>
            <a:ext cx="1479300" cy="5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1C232"/>
              </a:highlight>
            </a:endParaRPr>
          </a:p>
        </p:txBody>
      </p:sp>
      <p:sp>
        <p:nvSpPr>
          <p:cNvPr id="376" name="Google Shape;376;p33"/>
          <p:cNvSpPr/>
          <p:nvPr/>
        </p:nvSpPr>
        <p:spPr>
          <a:xfrm>
            <a:off x="8346900" y="3608475"/>
            <a:ext cx="806400" cy="127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1C232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4"/>
          <p:cNvSpPr/>
          <p:nvPr/>
        </p:nvSpPr>
        <p:spPr>
          <a:xfrm>
            <a:off x="4687000" y="1857200"/>
            <a:ext cx="4246500" cy="2526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2" name="Google Shape;3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2500"/>
            <a:ext cx="4141376" cy="2383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4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IHM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34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5" name="Google Shape;385;p34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6" name="Google Shape;38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8" name="Google Shape;388;p34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4"/>
          <p:cNvSpPr txBox="1"/>
          <p:nvPr/>
        </p:nvSpPr>
        <p:spPr>
          <a:xfrm>
            <a:off x="3766650" y="915000"/>
            <a:ext cx="161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4"/>
          <p:cNvSpPr/>
          <p:nvPr/>
        </p:nvSpPr>
        <p:spPr>
          <a:xfrm>
            <a:off x="3634200" y="950988"/>
            <a:ext cx="1875600" cy="32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solidFill>
                  <a:schemeClr val="dk1"/>
                </a:solidFill>
              </a:rPr>
              <a:t>Modèle de tâche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391" name="Google Shape;3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7675" y="3439749"/>
            <a:ext cx="3436524" cy="1703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34"/>
          <p:cNvCxnSpPr/>
          <p:nvPr/>
        </p:nvCxnSpPr>
        <p:spPr>
          <a:xfrm>
            <a:off x="1285875" y="2443925"/>
            <a:ext cx="22500" cy="962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3" name="Google Shape;393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8575" y="1857208"/>
            <a:ext cx="4115075" cy="2485692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4"/>
          <p:cNvSpPr/>
          <p:nvPr/>
        </p:nvSpPr>
        <p:spPr>
          <a:xfrm>
            <a:off x="5955650" y="3723250"/>
            <a:ext cx="1496400" cy="1578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395" name="Google Shape;395;p34"/>
          <p:cNvSpPr/>
          <p:nvPr/>
        </p:nvSpPr>
        <p:spPr>
          <a:xfrm>
            <a:off x="3370875" y="2571750"/>
            <a:ext cx="825300" cy="6543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  <p:sp>
        <p:nvSpPr>
          <p:cNvPr id="396" name="Google Shape;396;p34"/>
          <p:cNvSpPr/>
          <p:nvPr/>
        </p:nvSpPr>
        <p:spPr>
          <a:xfrm>
            <a:off x="5780925" y="3881050"/>
            <a:ext cx="1964400" cy="1578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4"/>
          <p:cNvSpPr/>
          <p:nvPr/>
        </p:nvSpPr>
        <p:spPr>
          <a:xfrm>
            <a:off x="48825" y="1747175"/>
            <a:ext cx="2425200" cy="6543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4"/>
          <p:cNvSpPr/>
          <p:nvPr/>
        </p:nvSpPr>
        <p:spPr>
          <a:xfrm>
            <a:off x="2384175" y="2724150"/>
            <a:ext cx="1080900" cy="654300"/>
          </a:xfrm>
          <a:prstGeom prst="rect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4"/>
          <p:cNvSpPr/>
          <p:nvPr/>
        </p:nvSpPr>
        <p:spPr>
          <a:xfrm>
            <a:off x="197675" y="3448775"/>
            <a:ext cx="3436500" cy="1703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4"/>
          <p:cNvSpPr/>
          <p:nvPr/>
        </p:nvSpPr>
        <p:spPr>
          <a:xfrm>
            <a:off x="2647150" y="1747175"/>
            <a:ext cx="1155900" cy="696900"/>
          </a:xfrm>
          <a:prstGeom prst="rect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type="ctrTitle"/>
          </p:nvPr>
        </p:nvSpPr>
        <p:spPr>
          <a:xfrm>
            <a:off x="10399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IHM - Heuristiques de Nielsen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35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7" name="Google Shape;407;p35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8" name="Google Shape;4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10" name="Google Shape;410;p35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5"/>
          <p:cNvSpPr txBox="1"/>
          <p:nvPr/>
        </p:nvSpPr>
        <p:spPr>
          <a:xfrm>
            <a:off x="338700" y="1795450"/>
            <a:ext cx="85131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0000"/>
                </a:solidFill>
              </a:rPr>
              <a:t>1 – Visibilité de l’état du système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761D"/>
                </a:solidFill>
              </a:rPr>
              <a:t>2 – Correspondance du système avec le monde réel</a:t>
            </a:r>
            <a:r>
              <a:rPr lang="fr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761D"/>
                </a:solidFill>
              </a:rPr>
              <a:t>3 – Liberté, contrôle de l’utilisateur </a:t>
            </a:r>
            <a:endParaRPr sz="1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761D"/>
                </a:solidFill>
              </a:rPr>
              <a:t>4 – Cohérence et standards </a:t>
            </a:r>
            <a:endParaRPr sz="1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E69138"/>
                </a:solidFill>
              </a:rPr>
              <a:t>5 – Prévention des erreurs </a:t>
            </a:r>
            <a:endParaRPr sz="15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761D"/>
                </a:solidFill>
              </a:rPr>
              <a:t>6 – Reconnaître plutôt que se souvenir</a:t>
            </a:r>
            <a:endParaRPr sz="1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E69138"/>
                </a:solidFill>
              </a:rPr>
              <a:t>7 – Flexibilité dans l’utilisation </a:t>
            </a:r>
            <a:endParaRPr sz="1500"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38761D"/>
                </a:solidFill>
              </a:rPr>
              <a:t>8 – Esthétique et design minimaliste </a:t>
            </a:r>
            <a:endParaRPr sz="1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FF9900"/>
                </a:solidFill>
              </a:rPr>
              <a:t>9 – Faciliter l’identification, le diagnostic et la « récupération » des erreurs par l’utilisateur</a:t>
            </a:r>
            <a:r>
              <a:rPr lang="fr" sz="1500">
                <a:solidFill>
                  <a:srgbClr val="38761D"/>
                </a:solidFill>
              </a:rPr>
              <a:t> </a:t>
            </a:r>
            <a:endParaRPr sz="1500"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rgbClr val="434343"/>
                </a:solidFill>
              </a:rPr>
              <a:t>10 – Aide et documentation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6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page </a:t>
            </a: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Liste des Représentations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6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8" name="Google Shape;418;p36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9" name="Google Shape;4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21" name="Google Shape;421;p36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1200" y="1134500"/>
            <a:ext cx="6073769" cy="384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7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28" name="Google Shape;428;p37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29" name="Google Shape;4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1" name="Google Shape;431;p37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200" y="1192811"/>
            <a:ext cx="7335049" cy="1636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3" name="Google Shape;433;p37"/>
          <p:cNvGrpSpPr/>
          <p:nvPr/>
        </p:nvGrpSpPr>
        <p:grpSpPr>
          <a:xfrm>
            <a:off x="4918850" y="2885400"/>
            <a:ext cx="3332400" cy="2054700"/>
            <a:chOff x="4918850" y="2885400"/>
            <a:chExt cx="3332400" cy="2054700"/>
          </a:xfrm>
        </p:grpSpPr>
        <p:sp>
          <p:nvSpPr>
            <p:cNvPr id="434" name="Google Shape;434;p37"/>
            <p:cNvSpPr/>
            <p:nvPr/>
          </p:nvSpPr>
          <p:spPr>
            <a:xfrm>
              <a:off x="4918850" y="2885400"/>
              <a:ext cx="3332400" cy="205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7"/>
            <p:cNvSpPr txBox="1"/>
            <p:nvPr/>
          </p:nvSpPr>
          <p:spPr>
            <a:xfrm>
              <a:off x="5031350" y="2970025"/>
              <a:ext cx="3107400" cy="15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300">
                  <a:solidFill>
                    <a:srgbClr val="980000"/>
                  </a:solidFill>
                </a:rPr>
                <a:t>Informations concernant les représentations :</a:t>
              </a:r>
              <a:endParaRPr b="1" sz="1300">
                <a:solidFill>
                  <a:srgbClr val="980000"/>
                </a:solidFill>
              </a:endParaRPr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Spectacle correspondant</a:t>
              </a:r>
              <a:endParaRPr sz="1300"/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Date</a:t>
              </a:r>
              <a:endParaRPr sz="1300"/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Heure</a:t>
              </a:r>
              <a:endParaRPr sz="1300"/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Réduction exceptionnelle</a:t>
              </a:r>
              <a:endParaRPr sz="1300"/>
            </a:p>
          </p:txBody>
        </p:sp>
      </p:grpSp>
      <p:grpSp>
        <p:nvGrpSpPr>
          <p:cNvPr id="436" name="Google Shape;436;p37"/>
          <p:cNvGrpSpPr/>
          <p:nvPr/>
        </p:nvGrpSpPr>
        <p:grpSpPr>
          <a:xfrm>
            <a:off x="854125" y="2885400"/>
            <a:ext cx="3718000" cy="2054700"/>
            <a:chOff x="854125" y="2885400"/>
            <a:chExt cx="3718000" cy="2054700"/>
          </a:xfrm>
        </p:grpSpPr>
        <p:sp>
          <p:nvSpPr>
            <p:cNvPr id="437" name="Google Shape;437;p37"/>
            <p:cNvSpPr/>
            <p:nvPr/>
          </p:nvSpPr>
          <p:spPr>
            <a:xfrm>
              <a:off x="854125" y="2885400"/>
              <a:ext cx="3332400" cy="20547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7"/>
            <p:cNvSpPr txBox="1"/>
            <p:nvPr/>
          </p:nvSpPr>
          <p:spPr>
            <a:xfrm>
              <a:off x="918425" y="2885400"/>
              <a:ext cx="3653700" cy="188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 sz="1300">
                  <a:solidFill>
                    <a:srgbClr val="980000"/>
                  </a:solidFill>
                </a:rPr>
                <a:t>Informations concernant un spectacle : </a:t>
              </a:r>
              <a:endParaRPr b="1" sz="1300">
                <a:solidFill>
                  <a:srgbClr val="980000"/>
                </a:solidFill>
              </a:endParaRPr>
            </a:p>
            <a:p>
              <a:pPr indent="-311150" lvl="0" marL="45720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Titre</a:t>
              </a:r>
              <a:endParaRPr sz="1300"/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Description</a:t>
              </a:r>
              <a:endParaRPr sz="1300"/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Durée</a:t>
              </a:r>
              <a:endParaRPr sz="1300"/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Type de spectacle</a:t>
              </a:r>
              <a:endParaRPr sz="1300"/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Type de public</a:t>
              </a:r>
              <a:endParaRPr sz="1300"/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Prix</a:t>
              </a:r>
              <a:endParaRPr sz="1300"/>
            </a:p>
            <a:p>
              <a:pPr indent="-311150" lvl="0" marL="457200" rtl="0" algn="l">
                <a:spcBef>
                  <a:spcPts val="0"/>
                </a:spcBef>
                <a:spcAft>
                  <a:spcPts val="0"/>
                </a:spcAft>
                <a:buSzPts val="1300"/>
                <a:buChar char="●"/>
              </a:pPr>
              <a:r>
                <a:rPr lang="fr" sz="1300"/>
                <a:t>Représentations de ce spectacle</a:t>
              </a:r>
              <a:endParaRPr sz="1300"/>
            </a:p>
          </p:txBody>
        </p:sp>
      </p:grpSp>
      <p:sp>
        <p:nvSpPr>
          <p:cNvPr id="439" name="Google Shape;439;p37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page Liste des Représentations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45" name="Google Shape;445;p38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46" name="Google Shape;44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48" name="Google Shape;448;p38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Google Shape;4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125" y="1989411"/>
            <a:ext cx="7335049" cy="163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125" y="1982989"/>
            <a:ext cx="7335051" cy="164922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38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page Liste des Représentations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9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Heuristiques - Exemple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9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8" name="Google Shape;458;p39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9" name="Google Shape;45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61" name="Google Shape;461;p39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9"/>
          <p:cNvSpPr txBox="1"/>
          <p:nvPr/>
        </p:nvSpPr>
        <p:spPr>
          <a:xfrm>
            <a:off x="466950" y="3363625"/>
            <a:ext cx="8331000" cy="1693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Exigence client : L’utilisateur doit pouvoir avoir les dates de représentation comme critère de choix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		+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Heuristique n° 5 : prévention des erreurs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</a:rPr>
              <a:t>==&gt;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Sélection</a:t>
            </a:r>
            <a:r>
              <a:rPr lang="fr"/>
              <a:t> des dates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Pas de dates disponibles avant la date du jour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Seconde date </a:t>
            </a:r>
            <a:r>
              <a:rPr lang="fr"/>
              <a:t>sélectionnée</a:t>
            </a:r>
            <a:r>
              <a:rPr lang="fr"/>
              <a:t> qui doit être après la première</a:t>
            </a:r>
            <a:endParaRPr/>
          </a:p>
        </p:txBody>
      </p:sp>
      <p:pic>
        <p:nvPicPr>
          <p:cNvPr id="463" name="Google Shape;46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8575" y="1105775"/>
            <a:ext cx="2555750" cy="19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7025" y="977575"/>
            <a:ext cx="2506473" cy="208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0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72" name="Google Shape;472;p40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40"/>
          <p:cNvSpPr/>
          <p:nvPr/>
        </p:nvSpPr>
        <p:spPr>
          <a:xfrm>
            <a:off x="2786050" y="2211750"/>
            <a:ext cx="4629300" cy="72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Bases de données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40"/>
          <p:cNvSpPr/>
          <p:nvPr/>
        </p:nvSpPr>
        <p:spPr>
          <a:xfrm>
            <a:off x="2303950" y="2333100"/>
            <a:ext cx="482100" cy="477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980000"/>
                </a:solidFill>
              </a:rPr>
              <a:t>3</a:t>
            </a:r>
            <a:endParaRPr b="1" sz="1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1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Tables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41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1" name="Google Shape;481;p41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2" name="Google Shape;48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4" name="Google Shape;484;p41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41"/>
          <p:cNvSpPr txBox="1"/>
          <p:nvPr/>
        </p:nvSpPr>
        <p:spPr>
          <a:xfrm>
            <a:off x="537175" y="1530975"/>
            <a:ext cx="81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Tous les tables mentionnés dans le modèle UML sont </a:t>
            </a:r>
            <a:r>
              <a:rPr lang="fr"/>
              <a:t>implémentés</a:t>
            </a:r>
            <a:r>
              <a:rPr lang="fr"/>
              <a:t> dans la base de données :</a:t>
            </a:r>
            <a:endParaRPr/>
          </a:p>
        </p:txBody>
      </p:sp>
      <p:pic>
        <p:nvPicPr>
          <p:cNvPr id="486" name="Google Shape;48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6125" y="2083775"/>
            <a:ext cx="39243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6125" y="3207913"/>
            <a:ext cx="7781925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1"/>
          <p:cNvSpPr txBox="1"/>
          <p:nvPr/>
        </p:nvSpPr>
        <p:spPr>
          <a:xfrm>
            <a:off x="489450" y="4595375"/>
            <a:ext cx="816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Celles qui ne sont pas utilisées sont sous forme de commentaires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type="ctrTitle"/>
          </p:nvPr>
        </p:nvSpPr>
        <p:spPr>
          <a:xfrm>
            <a:off x="746875" y="185550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788"/>
              <a:buFont typeface="Arial"/>
              <a:buNone/>
            </a:pPr>
            <a:r>
              <a:rPr b="1" lang="fr" sz="3255">
                <a:solidFill>
                  <a:srgbClr val="000000"/>
                </a:solidFill>
              </a:rPr>
              <a:t>Projet d’intégration </a:t>
            </a:r>
            <a:endParaRPr b="1" sz="3255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9638"/>
              <a:buFont typeface="Arial"/>
              <a:buNone/>
            </a:pPr>
            <a:r>
              <a:rPr b="1" lang="fr" sz="1844">
                <a:solidFill>
                  <a:srgbClr val="000000"/>
                </a:solidFill>
              </a:rPr>
              <a:t>Master 2 CCI</a:t>
            </a:r>
            <a:endParaRPr b="1" sz="1844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88" name="Google Shape;88;p15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0" name="Google Shape;90;p15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1" name="Google Shape;9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38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fr" sz="1100"/>
              <a:t>‹#›</a:t>
            </a:fld>
            <a:endParaRPr b="1" sz="1100"/>
          </a:p>
        </p:txBody>
      </p:sp>
      <p:sp>
        <p:nvSpPr>
          <p:cNvPr id="93" name="Google Shape;93;p15"/>
          <p:cNvSpPr txBox="1"/>
          <p:nvPr/>
        </p:nvSpPr>
        <p:spPr>
          <a:xfrm>
            <a:off x="466875" y="1092000"/>
            <a:ext cx="130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 u="sng"/>
              <a:t>Contexte </a:t>
            </a:r>
            <a:r>
              <a:rPr lang="fr"/>
              <a:t>: </a:t>
            </a: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1440875" y="1853950"/>
            <a:ext cx="6980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L’entreprise MyTheatre souhaite bénéficier d’un site internet afin de vendre des billets pour des représentations de théâtre.</a:t>
            </a:r>
            <a:endParaRPr/>
          </a:p>
        </p:txBody>
      </p:sp>
      <p:sp>
        <p:nvSpPr>
          <p:cNvPr id="95" name="Google Shape;95;p15"/>
          <p:cNvSpPr txBox="1"/>
          <p:nvPr/>
        </p:nvSpPr>
        <p:spPr>
          <a:xfrm>
            <a:off x="1486900" y="3074750"/>
            <a:ext cx="523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Notre équipe de développeurs a conçu un site utilisable pour ce théâtre. </a:t>
            </a: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1466850" y="2485025"/>
            <a:ext cx="523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Pour cela des scénarios contenant des informations précises nous ont été fournis par le client.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2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Les triggers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42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95" name="Google Shape;495;p42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6" name="Google Shape;49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98" name="Google Shape;498;p42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42"/>
          <p:cNvSpPr txBox="1"/>
          <p:nvPr/>
        </p:nvSpPr>
        <p:spPr>
          <a:xfrm>
            <a:off x="2522375" y="3510425"/>
            <a:ext cx="433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Problèmes : Manipulation des dates</a:t>
            </a:r>
            <a:endParaRPr sz="1600"/>
          </a:p>
        </p:txBody>
      </p:sp>
      <p:sp>
        <p:nvSpPr>
          <p:cNvPr id="500" name="Google Shape;500;p42"/>
          <p:cNvSpPr txBox="1"/>
          <p:nvPr/>
        </p:nvSpPr>
        <p:spPr>
          <a:xfrm>
            <a:off x="2395775" y="1439575"/>
            <a:ext cx="8595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Les différents triggers implémentés 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	-OneManShowEstHumoristique.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	-OrchestreEstOpera.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	-ChevauchementRepresentationPost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	</a:t>
            </a:r>
            <a:r>
              <a:rPr lang="fr" sz="1600">
                <a:solidFill>
                  <a:schemeClr val="dk1"/>
                </a:solidFill>
              </a:rPr>
              <a:t>-ChevauchementRepresentationPre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</a:rPr>
              <a:t>	-FermetureSalle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DELETE CASCADE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3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7" name="Google Shape;507;p43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8" name="Google Shape;5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0" name="Google Shape;510;p43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406050" y="1525050"/>
            <a:ext cx="8066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Les tables concernées par le ON DELETE CASCADE 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Représentations_base (Spectacles).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Possessions(Utilisateurs)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/>
              <a:t>Les tables non concernées 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Billets_base(Représentations_base,</a:t>
            </a:r>
            <a:r>
              <a:rPr lang="fr" sz="1800"/>
              <a:t>Sièges</a:t>
            </a:r>
            <a:r>
              <a:rPr lang="fr" sz="1800"/>
              <a:t>, DossiersDAchats)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 sz="1800"/>
              <a:t>Les autres tables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4"/>
          <p:cNvSpPr txBox="1"/>
          <p:nvPr>
            <p:ph type="ctrTitle"/>
          </p:nvPr>
        </p:nvSpPr>
        <p:spPr>
          <a:xfrm>
            <a:off x="607525" y="50412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Exemple </a:t>
            </a: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d'élément</a:t>
            </a: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non implémenté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44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8" name="Google Shape;518;p44"/>
          <p:cNvCxnSpPr/>
          <p:nvPr/>
        </p:nvCxnSpPr>
        <p:spPr>
          <a:xfrm>
            <a:off x="814400" y="867975"/>
            <a:ext cx="7179600" cy="2160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19" name="Google Shape;5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1" name="Google Shape;521;p44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44"/>
          <p:cNvSpPr txBox="1"/>
          <p:nvPr/>
        </p:nvSpPr>
        <p:spPr>
          <a:xfrm>
            <a:off x="339325" y="1301525"/>
            <a:ext cx="8210100" cy="3096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Issue 52 : </a:t>
            </a:r>
            <a:r>
              <a:rPr lang="fr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Temps entre deux spectacles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chemeClr val="dk1"/>
                </a:solidFill>
              </a:rPr>
              <a:t>Temps d’installation et de désinstallation du matériel entre des représentations de différents spectacles n’est pas pris en compte.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→ Concept : ajouter un temps d’installation / désinstallation par spectacle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Modifier modèle de classe en conséquence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→ Modifier la base de donnée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→ Modifier le modèle 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	→ Modifier notre trigger empếchant le chevauchement en prenant ces temps en compte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5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Jeu de donnée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5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9" name="Google Shape;529;p45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0" name="Google Shape;53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32" name="Google Shape;532;p45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45"/>
          <p:cNvSpPr txBox="1"/>
          <p:nvPr/>
        </p:nvSpPr>
        <p:spPr>
          <a:xfrm>
            <a:off x="316750" y="1353550"/>
            <a:ext cx="7957200" cy="1693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: avoir un ensemble de données dans la base de donnée pour les tests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Ensemble de spectacle et de représentation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Ensemble de sièges correspondant au plan de la salle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Ensemble de billets déjà vendus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5"/>
          <p:cNvSpPr/>
          <p:nvPr/>
        </p:nvSpPr>
        <p:spPr>
          <a:xfrm>
            <a:off x="30075" y="1849850"/>
            <a:ext cx="5955600" cy="549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5" name="Google Shape;535;p45"/>
          <p:cNvCxnSpPr/>
          <p:nvPr/>
        </p:nvCxnSpPr>
        <p:spPr>
          <a:xfrm>
            <a:off x="2669500" y="2425050"/>
            <a:ext cx="115050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6" name="Google Shape;536;p45"/>
          <p:cNvSpPr txBox="1"/>
          <p:nvPr/>
        </p:nvSpPr>
        <p:spPr>
          <a:xfrm>
            <a:off x="3820000" y="2474000"/>
            <a:ext cx="433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G</a:t>
            </a:r>
            <a:r>
              <a:rPr lang="fr"/>
              <a:t>ros jeux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Générés par un programme Java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Fichiers différents</a:t>
            </a:r>
            <a:endParaRPr/>
          </a:p>
        </p:txBody>
      </p:sp>
      <p:sp>
        <p:nvSpPr>
          <p:cNvPr id="537" name="Google Shape;537;p45"/>
          <p:cNvSpPr txBox="1"/>
          <p:nvPr/>
        </p:nvSpPr>
        <p:spPr>
          <a:xfrm>
            <a:off x="316750" y="3380450"/>
            <a:ext cx="815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</a:t>
            </a:r>
            <a:r>
              <a:rPr lang="fr">
                <a:solidFill>
                  <a:schemeClr val="dk1"/>
                </a:solidFill>
              </a:rPr>
              <a:t>Modification du fichiers de création de bd pour accepter plusieurs jeux de données</a:t>
            </a:r>
            <a:endParaRPr/>
          </a:p>
        </p:txBody>
      </p:sp>
      <p:pic>
        <p:nvPicPr>
          <p:cNvPr id="538" name="Google Shape;5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100" y="3855800"/>
            <a:ext cx="6972300" cy="5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6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Jeu de donnée négatif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6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45" name="Google Shape;545;p46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46" name="Google Shape;5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48" name="Google Shape;548;p46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46"/>
          <p:cNvSpPr txBox="1"/>
          <p:nvPr/>
        </p:nvSpPr>
        <p:spPr>
          <a:xfrm>
            <a:off x="316750" y="1353550"/>
            <a:ext cx="7957200" cy="2339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 : vérifier le fonctionnement de la base de données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 au minimum 1 test négatif (minimum) par contrainte ou trigger dans la BDD.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Modification du fichiers de création de bd pour récupérer le nombre d’erreur trouvée à l'exécution et le comparer au nombre d’erreurs attendues</a:t>
            </a:r>
            <a:endParaRPr/>
          </a:p>
        </p:txBody>
      </p:sp>
      <p:pic>
        <p:nvPicPr>
          <p:cNvPr id="550" name="Google Shape;55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050" y="3692350"/>
            <a:ext cx="6181725" cy="8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6"/>
          <p:cNvSpPr/>
          <p:nvPr/>
        </p:nvSpPr>
        <p:spPr>
          <a:xfrm>
            <a:off x="1275925" y="4238025"/>
            <a:ext cx="4436700" cy="5037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2" name="Google Shape;552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2300" y="1754000"/>
            <a:ext cx="3226103" cy="4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8" name="Google Shape;55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60" name="Google Shape;560;p47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7"/>
          <p:cNvSpPr/>
          <p:nvPr/>
        </p:nvSpPr>
        <p:spPr>
          <a:xfrm>
            <a:off x="2786050" y="2211750"/>
            <a:ext cx="4629300" cy="72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Développement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47"/>
          <p:cNvSpPr/>
          <p:nvPr/>
        </p:nvSpPr>
        <p:spPr>
          <a:xfrm>
            <a:off x="2303950" y="2333100"/>
            <a:ext cx="482100" cy="477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980000"/>
                </a:solidFill>
              </a:rPr>
              <a:t>4</a:t>
            </a:r>
            <a:endParaRPr b="1" sz="1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48"/>
          <p:cNvSpPr txBox="1"/>
          <p:nvPr>
            <p:ph type="ctrTitle"/>
          </p:nvPr>
        </p:nvSpPr>
        <p:spPr>
          <a:xfrm>
            <a:off x="735150" y="1847650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Démonstration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9" name="Google Shape;569;p48"/>
          <p:cNvCxnSpPr/>
          <p:nvPr/>
        </p:nvCxnSpPr>
        <p:spPr>
          <a:xfrm>
            <a:off x="2139450" y="20038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0" name="Google Shape;5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72" name="Google Shape;572;p48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73" name="Google Shape;573;p48"/>
          <p:cNvCxnSpPr/>
          <p:nvPr/>
        </p:nvCxnSpPr>
        <p:spPr>
          <a:xfrm>
            <a:off x="2139450" y="27122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48"/>
          <p:cNvSpPr txBox="1"/>
          <p:nvPr/>
        </p:nvSpPr>
        <p:spPr>
          <a:xfrm>
            <a:off x="3072000" y="3210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4"/>
              </a:rPr>
              <a:t>http://localhost:8080/CyberTheatre/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9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81" name="Google Shape;581;p49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82" name="Google Shape;58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84" name="Google Shape;584;p49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9"/>
          <p:cNvSpPr txBox="1"/>
          <p:nvPr/>
        </p:nvSpPr>
        <p:spPr>
          <a:xfrm>
            <a:off x="589350" y="1343850"/>
            <a:ext cx="5473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HTML/ CSS</a:t>
            </a:r>
            <a:endParaRPr b="1"/>
          </a:p>
        </p:txBody>
      </p:sp>
      <p:sp>
        <p:nvSpPr>
          <p:cNvPr id="586" name="Google Shape;586;p49"/>
          <p:cNvSpPr txBox="1"/>
          <p:nvPr/>
        </p:nvSpPr>
        <p:spPr>
          <a:xfrm>
            <a:off x="589350" y="1744050"/>
            <a:ext cx="5473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HTML:</a:t>
            </a:r>
            <a:endParaRPr/>
          </a:p>
        </p:txBody>
      </p:sp>
      <p:sp>
        <p:nvSpPr>
          <p:cNvPr id="587" name="Google Shape;587;p49"/>
          <p:cNvSpPr txBox="1"/>
          <p:nvPr/>
        </p:nvSpPr>
        <p:spPr>
          <a:xfrm>
            <a:off x="3496250" y="1744050"/>
            <a:ext cx="32226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CSS</a:t>
            </a:r>
            <a:r>
              <a:rPr lang="fr"/>
              <a:t>:</a:t>
            </a:r>
            <a:endParaRPr/>
          </a:p>
        </p:txBody>
      </p:sp>
      <p:pic>
        <p:nvPicPr>
          <p:cNvPr id="588" name="Google Shape;58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00" y="2360950"/>
            <a:ext cx="28956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9825" y="2060900"/>
            <a:ext cx="3009900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9"/>
          <p:cNvSpPr txBox="1"/>
          <p:nvPr/>
        </p:nvSpPr>
        <p:spPr>
          <a:xfrm>
            <a:off x="2627150" y="997050"/>
            <a:ext cx="32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des fichiers :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50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50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7" name="Google Shape;597;p50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8" name="Google Shape;5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00" name="Google Shape;600;p50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50"/>
          <p:cNvSpPr txBox="1"/>
          <p:nvPr/>
        </p:nvSpPr>
        <p:spPr>
          <a:xfrm>
            <a:off x="589350" y="1744050"/>
            <a:ext cx="5473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JSP:</a:t>
            </a:r>
            <a:endParaRPr/>
          </a:p>
        </p:txBody>
      </p:sp>
      <p:pic>
        <p:nvPicPr>
          <p:cNvPr id="602" name="Google Shape;60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775" y="1840475"/>
            <a:ext cx="241940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0"/>
          <p:cNvSpPr txBox="1"/>
          <p:nvPr/>
        </p:nvSpPr>
        <p:spPr>
          <a:xfrm>
            <a:off x="3496250" y="1744050"/>
            <a:ext cx="32226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Modèle:</a:t>
            </a:r>
            <a:endParaRPr/>
          </a:p>
        </p:txBody>
      </p:sp>
      <p:pic>
        <p:nvPicPr>
          <p:cNvPr id="604" name="Google Shape;60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6500" y="1840475"/>
            <a:ext cx="3646432" cy="269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50"/>
          <p:cNvSpPr txBox="1"/>
          <p:nvPr/>
        </p:nvSpPr>
        <p:spPr>
          <a:xfrm>
            <a:off x="2627150" y="997050"/>
            <a:ext cx="32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des fichiers :</a:t>
            </a:r>
            <a:endParaRPr/>
          </a:p>
        </p:txBody>
      </p:sp>
      <p:sp>
        <p:nvSpPr>
          <p:cNvPr id="606" name="Google Shape;606;p50"/>
          <p:cNvSpPr txBox="1"/>
          <p:nvPr/>
        </p:nvSpPr>
        <p:spPr>
          <a:xfrm>
            <a:off x="589350" y="1343850"/>
            <a:ext cx="5473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JSP</a:t>
            </a:r>
            <a:r>
              <a:rPr b="1" lang="fr"/>
              <a:t>/ Modèle</a:t>
            </a:r>
            <a:endParaRPr b="1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1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3" name="Google Shape;613;p51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4" name="Google Shape;6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6" name="Google Shape;616;p51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51"/>
          <p:cNvSpPr txBox="1"/>
          <p:nvPr/>
        </p:nvSpPr>
        <p:spPr>
          <a:xfrm>
            <a:off x="589350" y="1744050"/>
            <a:ext cx="5473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DAO</a:t>
            </a:r>
            <a:r>
              <a:rPr lang="fr"/>
              <a:t>:</a:t>
            </a:r>
            <a:endParaRPr/>
          </a:p>
        </p:txBody>
      </p:sp>
      <p:pic>
        <p:nvPicPr>
          <p:cNvPr id="618" name="Google Shape;61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1775" y="1840475"/>
            <a:ext cx="2419400" cy="21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51"/>
          <p:cNvSpPr txBox="1"/>
          <p:nvPr/>
        </p:nvSpPr>
        <p:spPr>
          <a:xfrm>
            <a:off x="3496250" y="1744050"/>
            <a:ext cx="32226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</a:t>
            </a:r>
            <a:r>
              <a:rPr lang="fr"/>
              <a:t>ontrôleur:</a:t>
            </a:r>
            <a:endParaRPr/>
          </a:p>
        </p:txBody>
      </p:sp>
      <p:pic>
        <p:nvPicPr>
          <p:cNvPr id="620" name="Google Shape;62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2250" y="1840475"/>
            <a:ext cx="3114675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51"/>
          <p:cNvSpPr txBox="1"/>
          <p:nvPr/>
        </p:nvSpPr>
        <p:spPr>
          <a:xfrm>
            <a:off x="2627150" y="997050"/>
            <a:ext cx="32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Organisation des fichiers :</a:t>
            </a:r>
            <a:endParaRPr/>
          </a:p>
        </p:txBody>
      </p:sp>
      <p:sp>
        <p:nvSpPr>
          <p:cNvPr id="622" name="Google Shape;622;p51"/>
          <p:cNvSpPr txBox="1"/>
          <p:nvPr/>
        </p:nvSpPr>
        <p:spPr>
          <a:xfrm>
            <a:off x="589350" y="1343850"/>
            <a:ext cx="5473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DAO</a:t>
            </a:r>
            <a:r>
              <a:rPr b="1" lang="fr"/>
              <a:t>/ Contrôleur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Plan de la présentation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" name="Google Shape;104;p16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07" name="Google Shape;107;p16"/>
          <p:cNvSpPr/>
          <p:nvPr/>
        </p:nvSpPr>
        <p:spPr>
          <a:xfrm>
            <a:off x="393750" y="1370875"/>
            <a:ext cx="8356500" cy="34419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16"/>
          <p:cNvGrpSpPr/>
          <p:nvPr/>
        </p:nvGrpSpPr>
        <p:grpSpPr>
          <a:xfrm>
            <a:off x="2544375" y="2748125"/>
            <a:ext cx="4271275" cy="415500"/>
            <a:chOff x="2544375" y="2748125"/>
            <a:chExt cx="4271275" cy="415500"/>
          </a:xfrm>
        </p:grpSpPr>
        <p:sp>
          <p:nvSpPr>
            <p:cNvPr id="109" name="Google Shape;109;p16"/>
            <p:cNvSpPr/>
            <p:nvPr/>
          </p:nvSpPr>
          <p:spPr>
            <a:xfrm>
              <a:off x="2544375" y="2814275"/>
              <a:ext cx="300000" cy="2679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980000"/>
                  </a:solidFill>
                </a:rPr>
                <a:t>2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10" name="Google Shape;110;p16"/>
            <p:cNvSpPr txBox="1"/>
            <p:nvPr/>
          </p:nvSpPr>
          <p:spPr>
            <a:xfrm>
              <a:off x="3015850" y="2748125"/>
              <a:ext cx="37998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chemeClr val="dk1"/>
                  </a:solidFill>
                </a:rPr>
                <a:t>Conceptualisation</a:t>
              </a:r>
              <a:endParaRPr sz="1500"/>
            </a:p>
          </p:txBody>
        </p:sp>
      </p:grpSp>
      <p:grpSp>
        <p:nvGrpSpPr>
          <p:cNvPr id="111" name="Google Shape;111;p16"/>
          <p:cNvGrpSpPr/>
          <p:nvPr/>
        </p:nvGrpSpPr>
        <p:grpSpPr>
          <a:xfrm>
            <a:off x="2544375" y="3514650"/>
            <a:ext cx="3257575" cy="415500"/>
            <a:chOff x="2544375" y="3514650"/>
            <a:chExt cx="3257575" cy="415500"/>
          </a:xfrm>
        </p:grpSpPr>
        <p:sp>
          <p:nvSpPr>
            <p:cNvPr id="112" name="Google Shape;112;p16"/>
            <p:cNvSpPr txBox="1"/>
            <p:nvPr/>
          </p:nvSpPr>
          <p:spPr>
            <a:xfrm>
              <a:off x="3015850" y="3514650"/>
              <a:ext cx="278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500">
                  <a:solidFill>
                    <a:schemeClr val="dk1"/>
                  </a:solidFill>
                </a:rPr>
                <a:t>Développement</a:t>
              </a:r>
              <a:endParaRPr sz="1500"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2544375" y="3585325"/>
              <a:ext cx="300000" cy="2679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980000"/>
                  </a:solidFill>
                </a:rPr>
                <a:t>4</a:t>
              </a:r>
              <a:endParaRPr b="1">
                <a:solidFill>
                  <a:srgbClr val="980000"/>
                </a:solidFill>
              </a:endParaRPr>
            </a:p>
          </p:txBody>
        </p:sp>
      </p:grpSp>
      <p:grpSp>
        <p:nvGrpSpPr>
          <p:cNvPr id="114" name="Google Shape;114;p16"/>
          <p:cNvGrpSpPr/>
          <p:nvPr/>
        </p:nvGrpSpPr>
        <p:grpSpPr>
          <a:xfrm>
            <a:off x="2544375" y="3133650"/>
            <a:ext cx="3257575" cy="415500"/>
            <a:chOff x="2544375" y="3133650"/>
            <a:chExt cx="3257575" cy="415500"/>
          </a:xfrm>
        </p:grpSpPr>
        <p:sp>
          <p:nvSpPr>
            <p:cNvPr id="115" name="Google Shape;115;p16"/>
            <p:cNvSpPr/>
            <p:nvPr/>
          </p:nvSpPr>
          <p:spPr>
            <a:xfrm>
              <a:off x="2544375" y="3199800"/>
              <a:ext cx="300000" cy="2679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980000"/>
                  </a:solidFill>
                </a:rPr>
                <a:t>3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16" name="Google Shape;116;p16"/>
            <p:cNvSpPr txBox="1"/>
            <p:nvPr/>
          </p:nvSpPr>
          <p:spPr>
            <a:xfrm>
              <a:off x="3015850" y="3133650"/>
              <a:ext cx="278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/>
                <a:t>Base de données</a:t>
              </a:r>
              <a:endParaRPr sz="1500"/>
            </a:p>
          </p:txBody>
        </p:sp>
      </p:grpSp>
      <p:grpSp>
        <p:nvGrpSpPr>
          <p:cNvPr id="117" name="Google Shape;117;p16"/>
          <p:cNvGrpSpPr/>
          <p:nvPr/>
        </p:nvGrpSpPr>
        <p:grpSpPr>
          <a:xfrm>
            <a:off x="2544375" y="3919375"/>
            <a:ext cx="3257575" cy="415500"/>
            <a:chOff x="2544375" y="3919375"/>
            <a:chExt cx="3257575" cy="415500"/>
          </a:xfrm>
        </p:grpSpPr>
        <p:sp>
          <p:nvSpPr>
            <p:cNvPr id="118" name="Google Shape;118;p16"/>
            <p:cNvSpPr/>
            <p:nvPr/>
          </p:nvSpPr>
          <p:spPr>
            <a:xfrm>
              <a:off x="2544375" y="3970850"/>
              <a:ext cx="300000" cy="2679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980000"/>
                  </a:solidFill>
                </a:rPr>
                <a:t>5</a:t>
              </a:r>
              <a:endParaRPr b="1">
                <a:solidFill>
                  <a:srgbClr val="980000"/>
                </a:solidFill>
              </a:endParaRPr>
            </a:p>
          </p:txBody>
        </p:sp>
        <p:sp>
          <p:nvSpPr>
            <p:cNvPr id="119" name="Google Shape;119;p16"/>
            <p:cNvSpPr txBox="1"/>
            <p:nvPr/>
          </p:nvSpPr>
          <p:spPr>
            <a:xfrm>
              <a:off x="3015850" y="3919375"/>
              <a:ext cx="278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/>
                <a:t>Conclusion</a:t>
              </a:r>
              <a:endParaRPr sz="1500"/>
            </a:p>
          </p:txBody>
        </p:sp>
      </p:grpSp>
      <p:grpSp>
        <p:nvGrpSpPr>
          <p:cNvPr id="120" name="Google Shape;120;p16"/>
          <p:cNvGrpSpPr/>
          <p:nvPr/>
        </p:nvGrpSpPr>
        <p:grpSpPr>
          <a:xfrm>
            <a:off x="2544375" y="2347925"/>
            <a:ext cx="3257575" cy="415500"/>
            <a:chOff x="2544375" y="2347925"/>
            <a:chExt cx="3257575" cy="415500"/>
          </a:xfrm>
        </p:grpSpPr>
        <p:sp>
          <p:nvSpPr>
            <p:cNvPr id="121" name="Google Shape;121;p16"/>
            <p:cNvSpPr txBox="1"/>
            <p:nvPr/>
          </p:nvSpPr>
          <p:spPr>
            <a:xfrm>
              <a:off x="3015850" y="2347925"/>
              <a:ext cx="27861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fr" sz="1500">
                  <a:solidFill>
                    <a:schemeClr val="dk1"/>
                  </a:solidFill>
                </a:rPr>
                <a:t>Organisation</a:t>
              </a:r>
              <a:endParaRPr sz="1500"/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2544375" y="2433275"/>
              <a:ext cx="300000" cy="267900"/>
            </a:xfrm>
            <a:prstGeom prst="ellipse">
              <a:avLst/>
            </a:prstGeom>
            <a:solidFill>
              <a:schemeClr val="lt2"/>
            </a:solidFill>
            <a:ln cap="flat" cmpd="sng" w="19050">
              <a:solidFill>
                <a:srgbClr val="980000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fr">
                  <a:solidFill>
                    <a:srgbClr val="980000"/>
                  </a:solidFill>
                </a:rPr>
                <a:t>1</a:t>
              </a:r>
              <a:endParaRPr b="1">
                <a:solidFill>
                  <a:srgbClr val="98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52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Principe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52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9" name="Google Shape;629;p52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0" name="Google Shape;6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2" name="Google Shape;632;p52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3" name="Google Shape;633;p52"/>
          <p:cNvCxnSpPr>
            <a:stCxn id="634" idx="1"/>
            <a:endCxn id="635" idx="3"/>
          </p:cNvCxnSpPr>
          <p:nvPr/>
        </p:nvCxnSpPr>
        <p:spPr>
          <a:xfrm rot="10800000">
            <a:off x="1699163" y="1957350"/>
            <a:ext cx="1101300" cy="840300"/>
          </a:xfrm>
          <a:prstGeom prst="curvedConnector3">
            <a:avLst>
              <a:gd fmla="val 4999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6" name="Google Shape;636;p52"/>
          <p:cNvSpPr txBox="1"/>
          <p:nvPr/>
        </p:nvSpPr>
        <p:spPr>
          <a:xfrm>
            <a:off x="1433988" y="2177388"/>
            <a:ext cx="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appelle</a:t>
            </a:r>
            <a:endParaRPr/>
          </a:p>
        </p:txBody>
      </p:sp>
      <p:sp>
        <p:nvSpPr>
          <p:cNvPr id="635" name="Google Shape;635;p52"/>
          <p:cNvSpPr/>
          <p:nvPr/>
        </p:nvSpPr>
        <p:spPr>
          <a:xfrm>
            <a:off x="370600" y="1827925"/>
            <a:ext cx="1328700" cy="25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HTML</a:t>
            </a:r>
            <a:endParaRPr/>
          </a:p>
        </p:txBody>
      </p:sp>
      <p:sp>
        <p:nvSpPr>
          <p:cNvPr id="634" name="Google Shape;634;p52"/>
          <p:cNvSpPr/>
          <p:nvPr/>
        </p:nvSpPr>
        <p:spPr>
          <a:xfrm>
            <a:off x="2800463" y="2668200"/>
            <a:ext cx="1155900" cy="25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Contrôleur</a:t>
            </a:r>
            <a:endParaRPr b="1"/>
          </a:p>
        </p:txBody>
      </p:sp>
      <p:sp>
        <p:nvSpPr>
          <p:cNvPr id="637" name="Google Shape;637;p52"/>
          <p:cNvSpPr/>
          <p:nvPr/>
        </p:nvSpPr>
        <p:spPr>
          <a:xfrm>
            <a:off x="5131563" y="2668500"/>
            <a:ext cx="1155900" cy="25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DAO</a:t>
            </a:r>
            <a:endParaRPr b="1"/>
          </a:p>
        </p:txBody>
      </p:sp>
      <p:sp>
        <p:nvSpPr>
          <p:cNvPr id="638" name="Google Shape;638;p52"/>
          <p:cNvSpPr/>
          <p:nvPr/>
        </p:nvSpPr>
        <p:spPr>
          <a:xfrm>
            <a:off x="7462675" y="2633850"/>
            <a:ext cx="1229400" cy="32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BDD</a:t>
            </a:r>
            <a:endParaRPr b="1"/>
          </a:p>
        </p:txBody>
      </p:sp>
      <p:cxnSp>
        <p:nvCxnSpPr>
          <p:cNvPr id="639" name="Google Shape;639;p52"/>
          <p:cNvCxnSpPr>
            <a:stCxn id="634" idx="3"/>
            <a:endCxn id="637" idx="1"/>
          </p:cNvCxnSpPr>
          <p:nvPr/>
        </p:nvCxnSpPr>
        <p:spPr>
          <a:xfrm>
            <a:off x="3956363" y="2797650"/>
            <a:ext cx="1175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0" name="Google Shape;640;p52"/>
          <p:cNvCxnSpPr>
            <a:stCxn id="637" idx="1"/>
            <a:endCxn id="634" idx="3"/>
          </p:cNvCxnSpPr>
          <p:nvPr/>
        </p:nvCxnSpPr>
        <p:spPr>
          <a:xfrm rot="10800000">
            <a:off x="3956463" y="2797650"/>
            <a:ext cx="11751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1" name="Google Shape;641;p52"/>
          <p:cNvCxnSpPr>
            <a:stCxn id="637" idx="3"/>
            <a:endCxn id="638" idx="1"/>
          </p:cNvCxnSpPr>
          <p:nvPr/>
        </p:nvCxnSpPr>
        <p:spPr>
          <a:xfrm>
            <a:off x="6287463" y="2797950"/>
            <a:ext cx="11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2" name="Google Shape;642;p52"/>
          <p:cNvCxnSpPr>
            <a:stCxn id="638" idx="1"/>
            <a:endCxn id="637" idx="3"/>
          </p:cNvCxnSpPr>
          <p:nvPr/>
        </p:nvCxnSpPr>
        <p:spPr>
          <a:xfrm rot="10800000">
            <a:off x="6287575" y="2797950"/>
            <a:ext cx="117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3" name="Google Shape;643;p52"/>
          <p:cNvSpPr/>
          <p:nvPr/>
        </p:nvSpPr>
        <p:spPr>
          <a:xfrm>
            <a:off x="3802775" y="1516175"/>
            <a:ext cx="1328700" cy="400200"/>
          </a:xfrm>
          <a:prstGeom prst="snip1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Modèle</a:t>
            </a:r>
            <a:endParaRPr b="1"/>
          </a:p>
        </p:txBody>
      </p:sp>
      <p:cxnSp>
        <p:nvCxnSpPr>
          <p:cNvPr id="644" name="Google Shape;644;p52"/>
          <p:cNvCxnSpPr>
            <a:stCxn id="643" idx="1"/>
          </p:cNvCxnSpPr>
          <p:nvPr/>
        </p:nvCxnSpPr>
        <p:spPr>
          <a:xfrm flipH="1">
            <a:off x="3823925" y="1916375"/>
            <a:ext cx="643200" cy="74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5" name="Google Shape;645;p52"/>
          <p:cNvCxnSpPr>
            <a:stCxn id="643" idx="1"/>
          </p:cNvCxnSpPr>
          <p:nvPr/>
        </p:nvCxnSpPr>
        <p:spPr>
          <a:xfrm>
            <a:off x="4467125" y="1916375"/>
            <a:ext cx="763800" cy="75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6" name="Google Shape;646;p52"/>
          <p:cNvSpPr txBox="1"/>
          <p:nvPr/>
        </p:nvSpPr>
        <p:spPr>
          <a:xfrm>
            <a:off x="4801488" y="2009250"/>
            <a:ext cx="9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utilise</a:t>
            </a:r>
            <a:endParaRPr/>
          </a:p>
        </p:txBody>
      </p:sp>
      <p:sp>
        <p:nvSpPr>
          <p:cNvPr id="647" name="Google Shape;647;p52"/>
          <p:cNvSpPr txBox="1"/>
          <p:nvPr/>
        </p:nvSpPr>
        <p:spPr>
          <a:xfrm>
            <a:off x="3956479" y="2797650"/>
            <a:ext cx="117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demande / reçoit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 informations</a:t>
            </a:r>
            <a:endParaRPr/>
          </a:p>
        </p:txBody>
      </p:sp>
      <p:sp>
        <p:nvSpPr>
          <p:cNvPr id="648" name="Google Shape;648;p52"/>
          <p:cNvSpPr/>
          <p:nvPr/>
        </p:nvSpPr>
        <p:spPr>
          <a:xfrm>
            <a:off x="1005300" y="3308500"/>
            <a:ext cx="1328700" cy="25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JSP</a:t>
            </a:r>
            <a:endParaRPr/>
          </a:p>
        </p:txBody>
      </p:sp>
      <p:sp>
        <p:nvSpPr>
          <p:cNvPr id="649" name="Google Shape;649;p52"/>
          <p:cNvSpPr txBox="1"/>
          <p:nvPr/>
        </p:nvSpPr>
        <p:spPr>
          <a:xfrm>
            <a:off x="6287579" y="2797650"/>
            <a:ext cx="1175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demande / reçoit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des informations</a:t>
            </a:r>
            <a:endParaRPr/>
          </a:p>
        </p:txBody>
      </p:sp>
      <p:cxnSp>
        <p:nvCxnSpPr>
          <p:cNvPr id="650" name="Google Shape;650;p52"/>
          <p:cNvCxnSpPr>
            <a:stCxn id="634" idx="1"/>
            <a:endCxn id="648" idx="3"/>
          </p:cNvCxnSpPr>
          <p:nvPr/>
        </p:nvCxnSpPr>
        <p:spPr>
          <a:xfrm flipH="1">
            <a:off x="2333963" y="2797650"/>
            <a:ext cx="466500" cy="6402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1" name="Google Shape;651;p52"/>
          <p:cNvSpPr/>
          <p:nvPr/>
        </p:nvSpPr>
        <p:spPr>
          <a:xfrm>
            <a:off x="370600" y="4245650"/>
            <a:ext cx="1624800" cy="258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>
                <a:solidFill>
                  <a:schemeClr val="dk1"/>
                </a:solidFill>
              </a:rPr>
              <a:t>Réponse HTML</a:t>
            </a:r>
            <a:endParaRPr/>
          </a:p>
        </p:txBody>
      </p:sp>
      <p:cxnSp>
        <p:nvCxnSpPr>
          <p:cNvPr id="652" name="Google Shape;652;p52"/>
          <p:cNvCxnSpPr>
            <a:stCxn id="648" idx="2"/>
            <a:endCxn id="651" idx="0"/>
          </p:cNvCxnSpPr>
          <p:nvPr/>
        </p:nvCxnSpPr>
        <p:spPr>
          <a:xfrm rot="5400000">
            <a:off x="1087200" y="3663250"/>
            <a:ext cx="678300" cy="4866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2"/>
          <p:cNvCxnSpPr>
            <a:endCxn id="634" idx="1"/>
          </p:cNvCxnSpPr>
          <p:nvPr/>
        </p:nvCxnSpPr>
        <p:spPr>
          <a:xfrm>
            <a:off x="2655263" y="2766450"/>
            <a:ext cx="145200" cy="3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4" name="Google Shape;654;p52"/>
          <p:cNvCxnSpPr>
            <a:endCxn id="648" idx="3"/>
          </p:cNvCxnSpPr>
          <p:nvPr/>
        </p:nvCxnSpPr>
        <p:spPr>
          <a:xfrm flipH="1">
            <a:off x="2334000" y="3389050"/>
            <a:ext cx="138300" cy="4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55" name="Google Shape;655;p52"/>
          <p:cNvCxnSpPr>
            <a:endCxn id="651" idx="0"/>
          </p:cNvCxnSpPr>
          <p:nvPr/>
        </p:nvCxnSpPr>
        <p:spPr>
          <a:xfrm flipH="1">
            <a:off x="1183000" y="4078250"/>
            <a:ext cx="41100" cy="1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6" name="Google Shape;656;p52"/>
          <p:cNvSpPr txBox="1"/>
          <p:nvPr/>
        </p:nvSpPr>
        <p:spPr>
          <a:xfrm>
            <a:off x="1384775" y="3740975"/>
            <a:ext cx="132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transformé en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53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Optimisation du code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2" name="Google Shape;662;p53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63" name="Google Shape;663;p53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64" name="Google Shape;66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6" name="Google Shape;666;p53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7" name="Google Shape;667;p53"/>
          <p:cNvSpPr txBox="1"/>
          <p:nvPr/>
        </p:nvSpPr>
        <p:spPr>
          <a:xfrm>
            <a:off x="253200" y="2071450"/>
            <a:ext cx="7146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Passage en système Ajax: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Utilisation de JavaScript dans la communication avec le serveur ce qui permet de d’actualiser la page par fragment, se libérer de la validation dans un formulaire, etc.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Les WebSockets: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Connexion en permanence entre le client et le serveur</a:t>
            </a:r>
            <a:endParaRPr/>
          </a:p>
        </p:txBody>
      </p:sp>
      <p:pic>
        <p:nvPicPr>
          <p:cNvPr id="668" name="Google Shape;66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0599" y="2301250"/>
            <a:ext cx="997252" cy="54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3"/>
          <p:cNvPicPr preferRelativeResize="0"/>
          <p:nvPr/>
        </p:nvPicPr>
        <p:blipFill rotWithShape="1">
          <a:blip r:embed="rId5">
            <a:alphaModFix/>
          </a:blip>
          <a:srcRect b="14420" l="4308" r="75528" t="67579"/>
          <a:stretch/>
        </p:blipFill>
        <p:spPr>
          <a:xfrm>
            <a:off x="6565100" y="3054424"/>
            <a:ext cx="1843752" cy="9258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70" name="Google Shape;670;p53"/>
          <p:cNvCxnSpPr/>
          <p:nvPr/>
        </p:nvCxnSpPr>
        <p:spPr>
          <a:xfrm flipH="1" rot="10800000">
            <a:off x="7368775" y="3711300"/>
            <a:ext cx="466800" cy="21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53"/>
          <p:cNvCxnSpPr/>
          <p:nvPr/>
        </p:nvCxnSpPr>
        <p:spPr>
          <a:xfrm>
            <a:off x="7420225" y="3655800"/>
            <a:ext cx="363900" cy="324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 filtre par plage horaire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54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78" name="Google Shape;678;p54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79" name="Google Shape;6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1" name="Google Shape;681;p54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4"/>
          <p:cNvSpPr txBox="1"/>
          <p:nvPr/>
        </p:nvSpPr>
        <p:spPr>
          <a:xfrm>
            <a:off x="4007475" y="1391175"/>
            <a:ext cx="4865100" cy="831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Exigence client :</a:t>
            </a:r>
            <a:r>
              <a:rPr lang="f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spectateur doit pouvoir avoir comme critère de choix de représentations l’heure de celles-ci. </a:t>
            </a:r>
            <a:endParaRPr/>
          </a:p>
        </p:txBody>
      </p:sp>
      <p:sp>
        <p:nvSpPr>
          <p:cNvPr id="683" name="Google Shape;683;p54"/>
          <p:cNvSpPr txBox="1"/>
          <p:nvPr/>
        </p:nvSpPr>
        <p:spPr>
          <a:xfrm>
            <a:off x="2151025" y="846500"/>
            <a:ext cx="48651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qui paraît simple ne l’est pas toujours</a:t>
            </a:r>
            <a:endParaRPr/>
          </a:p>
        </p:txBody>
      </p:sp>
      <p:pic>
        <p:nvPicPr>
          <p:cNvPr id="684" name="Google Shape;68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00" y="1344918"/>
            <a:ext cx="3659675" cy="17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54"/>
          <p:cNvSpPr/>
          <p:nvPr/>
        </p:nvSpPr>
        <p:spPr>
          <a:xfrm>
            <a:off x="48825" y="1977675"/>
            <a:ext cx="1270800" cy="3282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4"/>
          <p:cNvSpPr txBox="1"/>
          <p:nvPr/>
        </p:nvSpPr>
        <p:spPr>
          <a:xfrm>
            <a:off x="1587025" y="3451975"/>
            <a:ext cx="5429100" cy="147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Difficulté :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 slider double n’est pas standard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=&gt; Appelle à une librairie externe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=&gt; Apparence difficilement </a:t>
            </a:r>
            <a:r>
              <a:rPr lang="fr"/>
              <a:t>contrôlable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=&gt; Affichage de la valeur à faire manuellement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=&gt; Récupération des données côté serveur à faire manuellement</a:t>
            </a:r>
            <a:endParaRPr/>
          </a:p>
        </p:txBody>
      </p:sp>
      <p:sp>
        <p:nvSpPr>
          <p:cNvPr id="687" name="Google Shape;687;p54"/>
          <p:cNvSpPr txBox="1"/>
          <p:nvPr/>
        </p:nvSpPr>
        <p:spPr>
          <a:xfrm>
            <a:off x="4007475" y="2463125"/>
            <a:ext cx="4865100" cy="61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/>
              <a:t>Choix d’implémentation : 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slider double heure de début / heure de fin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5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Tests Unitaires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55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4" name="Google Shape;694;p55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5" name="Google Shape;6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97" name="Google Shape;697;p55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250" y="1414375"/>
            <a:ext cx="2224625" cy="312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9475" y="1414375"/>
            <a:ext cx="3857625" cy="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55"/>
          <p:cNvSpPr txBox="1"/>
          <p:nvPr/>
        </p:nvSpPr>
        <p:spPr>
          <a:xfrm>
            <a:off x="3411100" y="2632175"/>
            <a:ext cx="56553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→ Concernent principalement les tables </a:t>
            </a:r>
            <a:r>
              <a:rPr lang="fr" sz="1700"/>
              <a:t>implémentées en java.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700"/>
              <a:t>→ Vérification des résultats renvoyés par les méthodes de chaque classe.</a:t>
            </a:r>
            <a:endParaRPr sz="17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6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catastrophe des sièges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56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7" name="Google Shape;707;p56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08" name="Google Shape;7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0" name="Google Shape;710;p56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56"/>
          <p:cNvSpPr txBox="1"/>
          <p:nvPr/>
        </p:nvSpPr>
        <p:spPr>
          <a:xfrm>
            <a:off x="2907325" y="846500"/>
            <a:ext cx="3352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le petit bug qui en cache un gros</a:t>
            </a:r>
            <a:endParaRPr/>
          </a:p>
        </p:txBody>
      </p:sp>
      <p:pic>
        <p:nvPicPr>
          <p:cNvPr id="712" name="Google Shape;7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150" y="2040523"/>
            <a:ext cx="4207726" cy="167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8050" y="1727651"/>
            <a:ext cx="3566475" cy="23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56"/>
          <p:cNvSpPr txBox="1"/>
          <p:nvPr/>
        </p:nvSpPr>
        <p:spPr>
          <a:xfrm>
            <a:off x="48825" y="1291113"/>
            <a:ext cx="3352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Tout fonctionnait, jusqu’à ce que...</a:t>
            </a:r>
            <a:endParaRPr/>
          </a:p>
        </p:txBody>
      </p:sp>
      <p:sp>
        <p:nvSpPr>
          <p:cNvPr id="715" name="Google Shape;715;p56"/>
          <p:cNvSpPr/>
          <p:nvPr/>
        </p:nvSpPr>
        <p:spPr>
          <a:xfrm>
            <a:off x="4455225" y="2634350"/>
            <a:ext cx="427800" cy="678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57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catastrophe des sièges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57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2" name="Google Shape;722;p57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3" name="Google Shape;7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5" name="Google Shape;725;p57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57"/>
          <p:cNvSpPr txBox="1"/>
          <p:nvPr/>
        </p:nvSpPr>
        <p:spPr>
          <a:xfrm>
            <a:off x="2907325" y="846500"/>
            <a:ext cx="3352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le petit bug qui en cache un gros</a:t>
            </a:r>
            <a:endParaRPr/>
          </a:p>
        </p:txBody>
      </p:sp>
      <p:pic>
        <p:nvPicPr>
          <p:cNvPr id="727" name="Google Shape;72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175" y="2020951"/>
            <a:ext cx="3566475" cy="231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7"/>
          <p:cNvSpPr txBox="1"/>
          <p:nvPr/>
        </p:nvSpPr>
        <p:spPr>
          <a:xfrm>
            <a:off x="281625" y="1379488"/>
            <a:ext cx="8775000" cy="61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transmet “numéro, rang, catégorie”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→ Les sièges dans le plan sont identifié par leur catégorie			→ Ce n’est pas un identificateur unique</a:t>
            </a:r>
            <a:endParaRPr/>
          </a:p>
        </p:txBody>
      </p:sp>
      <p:pic>
        <p:nvPicPr>
          <p:cNvPr id="729" name="Google Shape;729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7775" y="1600243"/>
            <a:ext cx="427800" cy="394859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57"/>
          <p:cNvSpPr/>
          <p:nvPr/>
        </p:nvSpPr>
        <p:spPr>
          <a:xfrm>
            <a:off x="3993999" y="2967800"/>
            <a:ext cx="926400" cy="423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7"/>
          <p:cNvSpPr/>
          <p:nvPr/>
        </p:nvSpPr>
        <p:spPr>
          <a:xfrm rot="-5400000">
            <a:off x="3916748" y="2938101"/>
            <a:ext cx="1080900" cy="482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5625" y="2682949"/>
            <a:ext cx="4100749" cy="9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58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catastrophe des sièges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8" name="Google Shape;738;p58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9" name="Google Shape;739;p58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40" name="Google Shape;74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2" name="Google Shape;742;p58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3" name="Google Shape;743;p58"/>
          <p:cNvSpPr txBox="1"/>
          <p:nvPr/>
        </p:nvSpPr>
        <p:spPr>
          <a:xfrm>
            <a:off x="2907325" y="846500"/>
            <a:ext cx="3352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le petit bug qui en cache un gros</a:t>
            </a:r>
            <a:endParaRPr/>
          </a:p>
        </p:txBody>
      </p:sp>
      <p:sp>
        <p:nvSpPr>
          <p:cNvPr id="744" name="Google Shape;744;p58"/>
          <p:cNvSpPr txBox="1"/>
          <p:nvPr/>
        </p:nvSpPr>
        <p:spPr>
          <a:xfrm>
            <a:off x="48825" y="1519725"/>
            <a:ext cx="7185300" cy="61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utilise une librairie externe pour la sélection des sièges, sans notion de “zone”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5" name="Google Shape;74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225" y="2229638"/>
            <a:ext cx="2820500" cy="139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5771" y="1928029"/>
            <a:ext cx="2297950" cy="19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58"/>
          <p:cNvSpPr/>
          <p:nvPr/>
        </p:nvSpPr>
        <p:spPr>
          <a:xfrm rot="5400000">
            <a:off x="1259225" y="3894576"/>
            <a:ext cx="926400" cy="423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58"/>
          <p:cNvSpPr txBox="1"/>
          <p:nvPr/>
        </p:nvSpPr>
        <p:spPr>
          <a:xfrm>
            <a:off x="3021725" y="2527088"/>
            <a:ext cx="660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=</a:t>
            </a:r>
            <a:endParaRPr sz="4000"/>
          </a:p>
        </p:txBody>
      </p:sp>
      <p:sp>
        <p:nvSpPr>
          <p:cNvPr id="749" name="Google Shape;749;p58"/>
          <p:cNvSpPr txBox="1"/>
          <p:nvPr/>
        </p:nvSpPr>
        <p:spPr>
          <a:xfrm>
            <a:off x="1224900" y="4569425"/>
            <a:ext cx="10809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BDD SQL</a:t>
            </a:r>
            <a:endParaRPr/>
          </a:p>
        </p:txBody>
      </p:sp>
      <p:sp>
        <p:nvSpPr>
          <p:cNvPr id="750" name="Google Shape;750;p58"/>
          <p:cNvSpPr/>
          <p:nvPr/>
        </p:nvSpPr>
        <p:spPr>
          <a:xfrm>
            <a:off x="1181974" y="3864875"/>
            <a:ext cx="1080900" cy="482700"/>
          </a:xfrm>
          <a:prstGeom prst="mathMultiply">
            <a:avLst>
              <a:gd fmla="val 23520" name="adj1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8"/>
          <p:cNvSpPr txBox="1"/>
          <p:nvPr/>
        </p:nvSpPr>
        <p:spPr>
          <a:xfrm>
            <a:off x="5904600" y="2569375"/>
            <a:ext cx="28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Aucun lien entre BDD et plan 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cohérence n’est pas assurée entre les deux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9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La catastrophe des sièges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9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8" name="Google Shape;758;p59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9" name="Google Shape;75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61" name="Google Shape;761;p59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59"/>
          <p:cNvSpPr txBox="1"/>
          <p:nvPr/>
        </p:nvSpPr>
        <p:spPr>
          <a:xfrm>
            <a:off x="2907325" y="846500"/>
            <a:ext cx="33528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ou le petit bug qui en cache un gros</a:t>
            </a:r>
            <a:endParaRPr/>
          </a:p>
        </p:txBody>
      </p:sp>
      <p:sp>
        <p:nvSpPr>
          <p:cNvPr id="763" name="Google Shape;763;p59"/>
          <p:cNvSpPr txBox="1"/>
          <p:nvPr/>
        </p:nvSpPr>
        <p:spPr>
          <a:xfrm>
            <a:off x="271250" y="1297300"/>
            <a:ext cx="8032500" cy="10467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Mauvaise pratique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Utiliser</a:t>
            </a:r>
            <a:r>
              <a:rPr lang="fr"/>
              <a:t> un code externe sans prendre la peine d’étudier ses limitations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Identifier un élément avec plus que sa clef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Avoir deux éléments liés sans que l’un dépende programmatiquement de l’autre</a:t>
            </a:r>
            <a:endParaRPr/>
          </a:p>
        </p:txBody>
      </p:sp>
      <p:sp>
        <p:nvSpPr>
          <p:cNvPr id="764" name="Google Shape;764;p59"/>
          <p:cNvSpPr txBox="1"/>
          <p:nvPr/>
        </p:nvSpPr>
        <p:spPr>
          <a:xfrm>
            <a:off x="271250" y="2564763"/>
            <a:ext cx="8032500" cy="1262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nous aurions dû faire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Identifier les sièges par leurs zones dans l’interface javascript, sans que ce soit visible pour l’utilisateur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Appeler</a:t>
            </a:r>
            <a:r>
              <a:rPr lang="fr"/>
              <a:t> la base de donnée à chaque sélection de siège et à la validation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Créer le plan de salle d’après la base de donnée</a:t>
            </a:r>
            <a:endParaRPr/>
          </a:p>
        </p:txBody>
      </p:sp>
      <p:sp>
        <p:nvSpPr>
          <p:cNvPr id="765" name="Google Shape;765;p59"/>
          <p:cNvSpPr txBox="1"/>
          <p:nvPr/>
        </p:nvSpPr>
        <p:spPr>
          <a:xfrm>
            <a:off x="271250" y="4257975"/>
            <a:ext cx="8032500" cy="615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que nous avons fait en correction 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S’assurer manuellement de la cohérence de l’ensemble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0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73" name="Google Shape;773;p60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60"/>
          <p:cNvSpPr/>
          <p:nvPr/>
        </p:nvSpPr>
        <p:spPr>
          <a:xfrm>
            <a:off x="3343275" y="2349200"/>
            <a:ext cx="3214800" cy="6156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60"/>
          <p:cNvSpPr/>
          <p:nvPr/>
        </p:nvSpPr>
        <p:spPr>
          <a:xfrm>
            <a:off x="2861175" y="2418350"/>
            <a:ext cx="482100" cy="477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980000"/>
                </a:solidFill>
              </a:rPr>
              <a:t>5</a:t>
            </a:r>
            <a:endParaRPr b="1" sz="1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1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 que nous ferions autrement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82" name="Google Shape;782;p61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83" name="Google Shape;78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85" name="Google Shape;785;p61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61"/>
          <p:cNvSpPr txBox="1"/>
          <p:nvPr/>
        </p:nvSpPr>
        <p:spPr>
          <a:xfrm>
            <a:off x="316750" y="1353550"/>
            <a:ext cx="7957200" cy="2770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Si on </a:t>
            </a:r>
            <a:r>
              <a:rPr lang="fr"/>
              <a:t>devait</a:t>
            </a:r>
            <a:r>
              <a:rPr lang="fr"/>
              <a:t> recommencer le projet 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Concept : Mieux indiquer la portée de ce qui a été conceptualisé. </a:t>
            </a:r>
            <a:br>
              <a:rPr lang="fr">
                <a:solidFill>
                  <a:schemeClr val="dk1"/>
                </a:solidFill>
              </a:rPr>
            </a:br>
            <a:r>
              <a:rPr lang="fr">
                <a:solidFill>
                  <a:schemeClr val="dk1"/>
                </a:solidFill>
              </a:rPr>
              <a:t>Une fois qu’on a atteint un objectif, refaire toute la partie concept pour la suite.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fr"/>
              <a:t>BDD : La base de donnée </a:t>
            </a:r>
            <a:r>
              <a:rPr lang="fr"/>
              <a:t>contiendrait</a:t>
            </a:r>
            <a:r>
              <a:rPr lang="fr"/>
              <a:t> des identifiants uniques pour chaque élément, plutôt que des clefs multiples.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Intégration des éléments externes (plan de salle, websocket) prévu plus en amont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fr">
                <a:solidFill>
                  <a:schemeClr val="dk1"/>
                </a:solidFill>
              </a:rPr>
              <a:t>Commenter les fichiers de code au fur et à mesure pour avoir des commentaires plus optimals, ce qui rendrait le code plus utilisable par d’autres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0" name="Google Shape;130;p17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7"/>
          <p:cNvSpPr/>
          <p:nvPr/>
        </p:nvSpPr>
        <p:spPr>
          <a:xfrm>
            <a:off x="2786050" y="2211750"/>
            <a:ext cx="3836100" cy="720000"/>
          </a:xfrm>
          <a:prstGeom prst="chevron">
            <a:avLst>
              <a:gd fmla="val 50000" name="adj"/>
            </a:avLst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Organisation</a:t>
            </a:r>
            <a:endParaRPr sz="3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7"/>
          <p:cNvSpPr/>
          <p:nvPr/>
        </p:nvSpPr>
        <p:spPr>
          <a:xfrm>
            <a:off x="2303950" y="2333100"/>
            <a:ext cx="482100" cy="477300"/>
          </a:xfrm>
          <a:prstGeom prst="ellipse">
            <a:avLst/>
          </a:prstGeom>
          <a:solidFill>
            <a:schemeClr val="lt2"/>
          </a:solidFill>
          <a:ln cap="flat" cmpd="sng" w="19050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600">
                <a:solidFill>
                  <a:srgbClr val="980000"/>
                </a:solidFill>
              </a:rPr>
              <a:t>1</a:t>
            </a:r>
            <a:endParaRPr b="1" sz="160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2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Bilan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62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3" name="Google Shape;793;p62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94" name="Google Shape;7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96" name="Google Shape;796;p62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62"/>
          <p:cNvSpPr txBox="1"/>
          <p:nvPr/>
        </p:nvSpPr>
        <p:spPr>
          <a:xfrm>
            <a:off x="1535950" y="1353550"/>
            <a:ext cx="6632100" cy="1477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Points positifs</a:t>
            </a:r>
            <a:r>
              <a:rPr lang="fr"/>
              <a:t> 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Apprendre à s’organiser dans la création d’un projet de A à Z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Travailler en groupe (bien communiquer, répartir les tâches, travailler sur les scripts de quelqu’un d’autre…)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Mises en pratique des connaissances apprises lors de la formation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Créer un application complexe</a:t>
            </a:r>
            <a:endParaRPr/>
          </a:p>
        </p:txBody>
      </p:sp>
      <p:sp>
        <p:nvSpPr>
          <p:cNvPr id="798" name="Google Shape;798;p62"/>
          <p:cNvSpPr txBox="1"/>
          <p:nvPr/>
        </p:nvSpPr>
        <p:spPr>
          <a:xfrm>
            <a:off x="1535950" y="2928513"/>
            <a:ext cx="6632100" cy="1262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/>
              <a:t>Points négatifs</a:t>
            </a:r>
            <a:r>
              <a:rPr lang="fr"/>
              <a:t> 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Du mal à s’organiser au début (choix des outils, définition des propriétés…)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Prise en main de la méthodologie modèle script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Le lien Concept / Programmation et traduction UML vers Java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Avancement global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18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0" name="Google Shape;1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2" name="Google Shape;142;p18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8"/>
          <p:cNvSpPr txBox="1"/>
          <p:nvPr/>
        </p:nvSpPr>
        <p:spPr>
          <a:xfrm>
            <a:off x="843350" y="1112125"/>
            <a:ext cx="278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S1_Consultation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S1bis_PreReservation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S2_ConsultationEtAchat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9138"/>
                </a:solidFill>
              </a:rPr>
              <a:t>S3_`Programmation`		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S4_`Configuration`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S4bis_GestionRéservations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4" name="Google Shape;144;p18"/>
          <p:cNvSpPr txBox="1"/>
          <p:nvPr/>
        </p:nvSpPr>
        <p:spPr>
          <a:xfrm>
            <a:off x="843350" y="3251425"/>
            <a:ext cx="284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I1_LesSpectacles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I2_LesPlaces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I3_LesBillets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I4_LesTarifs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9138"/>
                </a:solidFill>
              </a:rPr>
              <a:t>I5_LesUtilisateurs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I6_LesConfigurations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5" name="Google Shape;145;p18"/>
          <p:cNvSpPr txBox="1"/>
          <p:nvPr/>
        </p:nvSpPr>
        <p:spPr>
          <a:xfrm>
            <a:off x="5754150" y="2274225"/>
            <a:ext cx="30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Vert : Ok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9138"/>
                </a:solidFill>
              </a:rPr>
              <a:t>Orange : maquette uniquement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Rouge : non implémenté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Avancement global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2" name="Google Shape;152;p19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3" name="Google Shape;15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843350" y="1112125"/>
            <a:ext cx="278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S1_Consultation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S1bis_PreReservation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S2_ConsultationEtAchat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9138"/>
                </a:solidFill>
              </a:rPr>
              <a:t>S3_`Programmation`		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S4_`Configuration`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S4bis_GestionRéservations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7" name="Google Shape;157;p19"/>
          <p:cNvSpPr txBox="1"/>
          <p:nvPr/>
        </p:nvSpPr>
        <p:spPr>
          <a:xfrm>
            <a:off x="843350" y="3251425"/>
            <a:ext cx="284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I1_LesSpectacles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I2_LesPlaces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I3_LesBillets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I4_LesTarifs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9138"/>
                </a:solidFill>
              </a:rPr>
              <a:t>I5_LesUtilisateurs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I6_LesConfigurations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8" name="Google Shape;158;p19"/>
          <p:cNvSpPr txBox="1"/>
          <p:nvPr/>
        </p:nvSpPr>
        <p:spPr>
          <a:xfrm>
            <a:off x="5754150" y="2274225"/>
            <a:ext cx="3048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Vert : Ok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9138"/>
                </a:solidFill>
              </a:rPr>
              <a:t>Orange : maquette uniquement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Rouge : non implémenté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Avancement global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20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8" name="Google Shape;168;p20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0"/>
          <p:cNvSpPr txBox="1"/>
          <p:nvPr/>
        </p:nvSpPr>
        <p:spPr>
          <a:xfrm>
            <a:off x="316750" y="1353550"/>
            <a:ext cx="7957200" cy="4002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 txBox="1"/>
          <p:nvPr/>
        </p:nvSpPr>
        <p:spPr>
          <a:xfrm>
            <a:off x="4049975" y="1279438"/>
            <a:ext cx="35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ES13 : aucun e-mail n’est envoyé</a:t>
            </a:r>
            <a:endParaRPr/>
          </a:p>
        </p:txBody>
      </p:sp>
      <p:cxnSp>
        <p:nvCxnSpPr>
          <p:cNvPr id="171" name="Google Shape;171;p20"/>
          <p:cNvCxnSpPr/>
          <p:nvPr/>
        </p:nvCxnSpPr>
        <p:spPr>
          <a:xfrm flipH="1" rot="10800000">
            <a:off x="3438275" y="3391850"/>
            <a:ext cx="611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0"/>
          <p:cNvSpPr txBox="1"/>
          <p:nvPr/>
        </p:nvSpPr>
        <p:spPr>
          <a:xfrm>
            <a:off x="4124050" y="3194275"/>
            <a:ext cx="451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ED6-ED7 : Orchestre/OneManShow ne sont pas présenté à l’utilisateur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ED10 : La Granularité d’heure de début est à la minute</a:t>
            </a:r>
            <a:endParaRPr/>
          </a:p>
        </p:txBody>
      </p:sp>
      <p:cxnSp>
        <p:nvCxnSpPr>
          <p:cNvPr id="173" name="Google Shape;173;p20"/>
          <p:cNvCxnSpPr/>
          <p:nvPr/>
        </p:nvCxnSpPr>
        <p:spPr>
          <a:xfrm flipH="1" rot="10800000">
            <a:off x="3438275" y="1477450"/>
            <a:ext cx="611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20"/>
          <p:cNvSpPr txBox="1"/>
          <p:nvPr/>
        </p:nvSpPr>
        <p:spPr>
          <a:xfrm>
            <a:off x="4049975" y="1553638"/>
            <a:ext cx="359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ES22 : faux paiement en carte bancaire</a:t>
            </a:r>
            <a:endParaRPr/>
          </a:p>
        </p:txBody>
      </p:sp>
      <p:cxnSp>
        <p:nvCxnSpPr>
          <p:cNvPr id="175" name="Google Shape;175;p20"/>
          <p:cNvCxnSpPr/>
          <p:nvPr/>
        </p:nvCxnSpPr>
        <p:spPr>
          <a:xfrm flipH="1" rot="10800000">
            <a:off x="3438275" y="1751650"/>
            <a:ext cx="6117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6" name="Google Shape;176;p20"/>
          <p:cNvSpPr txBox="1"/>
          <p:nvPr/>
        </p:nvSpPr>
        <p:spPr>
          <a:xfrm>
            <a:off x="843350" y="1112125"/>
            <a:ext cx="2789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S1_Consultation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S1bis_PreReservation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S2_ConsultationEtAchat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9138"/>
                </a:solidFill>
              </a:rPr>
              <a:t>S3_`Programmation`		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S4_`Configuration`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S4bis_GestionRéservations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843350" y="3251425"/>
            <a:ext cx="2845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I1_LesSpectacles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I2_LesPlaces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I3_LesBillets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38761D"/>
                </a:solidFill>
              </a:rPr>
              <a:t>I4_LesTarifs</a:t>
            </a:r>
            <a:endParaRPr>
              <a:solidFill>
                <a:srgbClr val="38761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69138"/>
                </a:solidFill>
              </a:rPr>
              <a:t>I5_LesUtilisateurs</a:t>
            </a:r>
            <a:endParaRPr>
              <a:solidFill>
                <a:srgbClr val="E6913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I6_LesConfigurations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ctrTitle"/>
          </p:nvPr>
        </p:nvSpPr>
        <p:spPr>
          <a:xfrm>
            <a:off x="735150" y="50425"/>
            <a:ext cx="7673700" cy="86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Cas d’utilisation couverts</a:t>
            </a:r>
            <a:endParaRPr sz="3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1"/>
          <p:cNvSpPr txBox="1"/>
          <p:nvPr/>
        </p:nvSpPr>
        <p:spPr>
          <a:xfrm>
            <a:off x="48825" y="50425"/>
            <a:ext cx="95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Calibri"/>
                <a:ea typeface="Calibri"/>
                <a:cs typeface="Calibri"/>
                <a:sym typeface="Calibri"/>
              </a:rPr>
              <a:t>Groupe 1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21"/>
          <p:cNvCxnSpPr/>
          <p:nvPr/>
        </p:nvCxnSpPr>
        <p:spPr>
          <a:xfrm>
            <a:off x="2151175" y="890950"/>
            <a:ext cx="4865100" cy="0"/>
          </a:xfrm>
          <a:prstGeom prst="straightConnector1">
            <a:avLst/>
          </a:prstGeom>
          <a:noFill/>
          <a:ln cap="flat" cmpd="sng" w="952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402" y="50425"/>
            <a:ext cx="1080975" cy="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7" name="Google Shape;187;p21"/>
          <p:cNvSpPr txBox="1"/>
          <p:nvPr>
            <p:ph idx="1" type="subTitle"/>
          </p:nvPr>
        </p:nvSpPr>
        <p:spPr>
          <a:xfrm>
            <a:off x="7835575" y="882500"/>
            <a:ext cx="1155900" cy="32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ct val="63993"/>
              <a:buNone/>
            </a:pPr>
            <a:r>
              <a:rPr lang="fr" sz="1590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Soutenance</a:t>
            </a:r>
            <a:endParaRPr sz="1590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1"/>
          <p:cNvSpPr txBox="1"/>
          <p:nvPr/>
        </p:nvSpPr>
        <p:spPr>
          <a:xfrm>
            <a:off x="2406300" y="1436275"/>
            <a:ext cx="43314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AA84F"/>
                </a:solidFill>
              </a:rPr>
              <a:t>C</a:t>
            </a:r>
            <a:r>
              <a:rPr lang="fr">
                <a:solidFill>
                  <a:srgbClr val="6AA84F"/>
                </a:solidFill>
              </a:rPr>
              <a:t>onsulterLesSpectacles</a:t>
            </a:r>
            <a:endParaRPr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AA84F"/>
                </a:solidFill>
              </a:rPr>
              <a:t>ReserverDesPlaces</a:t>
            </a:r>
            <a:endParaRPr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6AA84F"/>
                </a:solidFill>
              </a:rPr>
              <a:t>PreReserverDesPlaces</a:t>
            </a:r>
            <a:endParaRPr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9900"/>
                </a:solidFill>
              </a:rPr>
              <a:t>ValiderUnePrereservation</a:t>
            </a:r>
            <a:endParaRPr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CreerUnSpectacle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ProgrammerUneReprésentation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AppliquerUneReductionExceptionnelle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0000"/>
                </a:solidFill>
              </a:rPr>
              <a:t>CloturerLaSaison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